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454242-C92D-4921-8B20-FECCF7B9F35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2E69F97-4357-488E-A202-40EEA6DF4764}">
      <dgm:prSet/>
      <dgm:spPr/>
      <dgm:t>
        <a:bodyPr/>
        <a:lstStyle/>
        <a:p>
          <a:r>
            <a:rPr lang="da-DK"/>
            <a:t>I skal vise jeres tidslinje for de andre grupper.</a:t>
          </a:r>
          <a:endParaRPr lang="en-US"/>
        </a:p>
      </dgm:t>
    </dgm:pt>
    <dgm:pt modelId="{8FC89C41-2623-403D-9B9E-2BC29DA1BEF5}" type="parTrans" cxnId="{6A485895-562B-4624-AF8D-34EC3524DC0A}">
      <dgm:prSet/>
      <dgm:spPr/>
      <dgm:t>
        <a:bodyPr/>
        <a:lstStyle/>
        <a:p>
          <a:endParaRPr lang="en-US"/>
        </a:p>
      </dgm:t>
    </dgm:pt>
    <dgm:pt modelId="{7C99DA8A-A1D8-4BFD-BFC9-B8816D4DE825}" type="sibTrans" cxnId="{6A485895-562B-4624-AF8D-34EC3524DC0A}">
      <dgm:prSet/>
      <dgm:spPr/>
      <dgm:t>
        <a:bodyPr/>
        <a:lstStyle/>
        <a:p>
          <a:endParaRPr lang="en-US"/>
        </a:p>
      </dgm:t>
    </dgm:pt>
    <dgm:pt modelId="{83F739B2-99BB-4E16-992C-3D69E9585EEB}">
      <dgm:prSet/>
      <dgm:spPr/>
      <dgm:t>
        <a:bodyPr/>
        <a:lstStyle/>
        <a:p>
          <a:r>
            <a:rPr lang="da-DK"/>
            <a:t>Klassen deles i små teams med 8 elever (4 grupper) Hver gruppe præsenterer deres tidslinje i de små teams.</a:t>
          </a:r>
          <a:endParaRPr lang="en-US"/>
        </a:p>
      </dgm:t>
    </dgm:pt>
    <dgm:pt modelId="{3E2AA2DA-6CA8-47BC-B446-D1562AF32721}" type="parTrans" cxnId="{3322125E-80C9-462E-87A8-511A852A66E1}">
      <dgm:prSet/>
      <dgm:spPr/>
      <dgm:t>
        <a:bodyPr/>
        <a:lstStyle/>
        <a:p>
          <a:endParaRPr lang="en-US"/>
        </a:p>
      </dgm:t>
    </dgm:pt>
    <dgm:pt modelId="{AFAF832D-0847-4B84-B18E-2CE7A31AAB49}" type="sibTrans" cxnId="{3322125E-80C9-462E-87A8-511A852A66E1}">
      <dgm:prSet/>
      <dgm:spPr/>
      <dgm:t>
        <a:bodyPr/>
        <a:lstStyle/>
        <a:p>
          <a:endParaRPr lang="en-US"/>
        </a:p>
      </dgm:t>
    </dgm:pt>
    <dgm:pt modelId="{A331C147-1FF2-422A-BFF4-46EB8C028756}">
      <dgm:prSet/>
      <dgm:spPr/>
      <dgm:t>
        <a:bodyPr/>
        <a:lstStyle/>
        <a:p>
          <a:r>
            <a:rPr lang="da-DK"/>
            <a:t>I skal informere og beskrive om de nedslag I har valgt at fordybe jer i – hvilken betydning har det på samfunds og individniveau?</a:t>
          </a:r>
          <a:endParaRPr lang="en-US"/>
        </a:p>
      </dgm:t>
    </dgm:pt>
    <dgm:pt modelId="{B9692BBF-EE38-42D8-B031-E4AB6FF863E0}" type="parTrans" cxnId="{84EB3E79-C3BB-4462-856D-595B7DBC2D66}">
      <dgm:prSet/>
      <dgm:spPr/>
      <dgm:t>
        <a:bodyPr/>
        <a:lstStyle/>
        <a:p>
          <a:endParaRPr lang="en-US"/>
        </a:p>
      </dgm:t>
    </dgm:pt>
    <dgm:pt modelId="{1EA7263E-48AB-43D6-BEE8-4B68062B86C5}" type="sibTrans" cxnId="{84EB3E79-C3BB-4462-856D-595B7DBC2D66}">
      <dgm:prSet/>
      <dgm:spPr/>
      <dgm:t>
        <a:bodyPr/>
        <a:lstStyle/>
        <a:p>
          <a:endParaRPr lang="en-US"/>
        </a:p>
      </dgm:t>
    </dgm:pt>
    <dgm:pt modelId="{74EBA722-3302-4366-A9EE-B9F818604847}">
      <dgm:prSet/>
      <dgm:spPr/>
      <dgm:t>
        <a:bodyPr/>
        <a:lstStyle/>
        <a:p>
          <a:r>
            <a:rPr lang="da-DK"/>
            <a:t>Varier gerne måden at præsentere nedslagene på tidslinjen. Det gør det spændende og levende at lytte til.</a:t>
          </a:r>
          <a:endParaRPr lang="en-US"/>
        </a:p>
      </dgm:t>
    </dgm:pt>
    <dgm:pt modelId="{6775C0C8-96F1-49CA-BC40-E33CFE86733F}" type="parTrans" cxnId="{A2C713E7-996D-4C05-B407-6F6CBC0C680C}">
      <dgm:prSet/>
      <dgm:spPr/>
      <dgm:t>
        <a:bodyPr/>
        <a:lstStyle/>
        <a:p>
          <a:endParaRPr lang="en-US"/>
        </a:p>
      </dgm:t>
    </dgm:pt>
    <dgm:pt modelId="{BE6047F6-FE62-40AD-97A3-6CE3E563CBB3}" type="sibTrans" cxnId="{A2C713E7-996D-4C05-B407-6F6CBC0C680C}">
      <dgm:prSet/>
      <dgm:spPr/>
      <dgm:t>
        <a:bodyPr/>
        <a:lstStyle/>
        <a:p>
          <a:endParaRPr lang="en-US"/>
        </a:p>
      </dgm:t>
    </dgm:pt>
    <dgm:pt modelId="{E71D63A8-67B2-4AAB-9D7C-18E90FD99959}" type="pres">
      <dgm:prSet presAssocID="{C0454242-C92D-4921-8B20-FECCF7B9F350}" presName="root" presStyleCnt="0">
        <dgm:presLayoutVars>
          <dgm:dir/>
          <dgm:resizeHandles val="exact"/>
        </dgm:presLayoutVars>
      </dgm:prSet>
      <dgm:spPr/>
    </dgm:pt>
    <dgm:pt modelId="{8257CDCD-05FC-47D6-A921-ED4CBF265303}" type="pres">
      <dgm:prSet presAssocID="{C0454242-C92D-4921-8B20-FECCF7B9F350}" presName="container" presStyleCnt="0">
        <dgm:presLayoutVars>
          <dgm:dir/>
          <dgm:resizeHandles val="exact"/>
        </dgm:presLayoutVars>
      </dgm:prSet>
      <dgm:spPr/>
    </dgm:pt>
    <dgm:pt modelId="{93EBCBED-98DF-46BF-83C6-1C335576B925}" type="pres">
      <dgm:prSet presAssocID="{F2E69F97-4357-488E-A202-40EEA6DF4764}" presName="compNode" presStyleCnt="0"/>
      <dgm:spPr/>
    </dgm:pt>
    <dgm:pt modelId="{51ADA073-AE3B-4869-A58D-8C40344B628D}" type="pres">
      <dgm:prSet presAssocID="{F2E69F97-4357-488E-A202-40EEA6DF4764}" presName="iconBgRect" presStyleLbl="bgShp" presStyleIdx="0" presStyleCnt="4"/>
      <dgm:spPr/>
    </dgm:pt>
    <dgm:pt modelId="{C0038FAD-3F53-4189-9CEF-158033BD0211}" type="pres">
      <dgm:prSet presAssocID="{F2E69F97-4357-488E-A202-40EEA6DF476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ller"/>
        </a:ext>
      </dgm:extLst>
    </dgm:pt>
    <dgm:pt modelId="{C8BC0C99-080A-445F-B989-F74A384FCBCA}" type="pres">
      <dgm:prSet presAssocID="{F2E69F97-4357-488E-A202-40EEA6DF4764}" presName="spaceRect" presStyleCnt="0"/>
      <dgm:spPr/>
    </dgm:pt>
    <dgm:pt modelId="{8766C9C8-4D93-493E-AC90-7D5F10D1795F}" type="pres">
      <dgm:prSet presAssocID="{F2E69F97-4357-488E-A202-40EEA6DF4764}" presName="textRect" presStyleLbl="revTx" presStyleIdx="0" presStyleCnt="4">
        <dgm:presLayoutVars>
          <dgm:chMax val="1"/>
          <dgm:chPref val="1"/>
        </dgm:presLayoutVars>
      </dgm:prSet>
      <dgm:spPr/>
    </dgm:pt>
    <dgm:pt modelId="{3B7D44DE-162D-4B27-87D7-66BF1D154D81}" type="pres">
      <dgm:prSet presAssocID="{7C99DA8A-A1D8-4BFD-BFC9-B8816D4DE825}" presName="sibTrans" presStyleLbl="sibTrans2D1" presStyleIdx="0" presStyleCnt="0"/>
      <dgm:spPr/>
    </dgm:pt>
    <dgm:pt modelId="{9FD91021-1593-43E3-A612-25273FF3E9D1}" type="pres">
      <dgm:prSet presAssocID="{83F739B2-99BB-4E16-992C-3D69E9585EEB}" presName="compNode" presStyleCnt="0"/>
      <dgm:spPr/>
    </dgm:pt>
    <dgm:pt modelId="{36C40879-809B-42BD-A9FF-EE91C911BC01}" type="pres">
      <dgm:prSet presAssocID="{83F739B2-99BB-4E16-992C-3D69E9585EEB}" presName="iconBgRect" presStyleLbl="bgShp" presStyleIdx="1" presStyleCnt="4"/>
      <dgm:spPr/>
    </dgm:pt>
    <dgm:pt modelId="{4F7B11A3-2251-4188-BDB0-940F0EC2E1F4}" type="pres">
      <dgm:prSet presAssocID="{83F739B2-99BB-4E16-992C-3D69E9585EE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F3DDF3C2-A060-47BF-9A16-B6E47A90BD06}" type="pres">
      <dgm:prSet presAssocID="{83F739B2-99BB-4E16-992C-3D69E9585EEB}" presName="spaceRect" presStyleCnt="0"/>
      <dgm:spPr/>
    </dgm:pt>
    <dgm:pt modelId="{62C2DDB7-9CCB-4614-98E1-60289BA4A776}" type="pres">
      <dgm:prSet presAssocID="{83F739B2-99BB-4E16-992C-3D69E9585EEB}" presName="textRect" presStyleLbl="revTx" presStyleIdx="1" presStyleCnt="4">
        <dgm:presLayoutVars>
          <dgm:chMax val="1"/>
          <dgm:chPref val="1"/>
        </dgm:presLayoutVars>
      </dgm:prSet>
      <dgm:spPr/>
    </dgm:pt>
    <dgm:pt modelId="{9C5BB57F-3340-449F-B110-7097514682D6}" type="pres">
      <dgm:prSet presAssocID="{AFAF832D-0847-4B84-B18E-2CE7A31AAB49}" presName="sibTrans" presStyleLbl="sibTrans2D1" presStyleIdx="0" presStyleCnt="0"/>
      <dgm:spPr/>
    </dgm:pt>
    <dgm:pt modelId="{037ED2FA-0DF5-4790-AECC-F49E19C8E56E}" type="pres">
      <dgm:prSet presAssocID="{A331C147-1FF2-422A-BFF4-46EB8C028756}" presName="compNode" presStyleCnt="0"/>
      <dgm:spPr/>
    </dgm:pt>
    <dgm:pt modelId="{AF538054-D3B0-4858-A001-B0AF5C61435F}" type="pres">
      <dgm:prSet presAssocID="{A331C147-1FF2-422A-BFF4-46EB8C028756}" presName="iconBgRect" presStyleLbl="bgShp" presStyleIdx="2" presStyleCnt="4"/>
      <dgm:spPr/>
    </dgm:pt>
    <dgm:pt modelId="{432435DB-EDB3-43C5-A2D4-D4BE81E9B248}" type="pres">
      <dgm:prSet presAssocID="{A331C147-1FF2-422A-BFF4-46EB8C02875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fkrydsning"/>
        </a:ext>
      </dgm:extLst>
    </dgm:pt>
    <dgm:pt modelId="{ED3CCEBB-771D-4669-9FDE-C65C10A9853E}" type="pres">
      <dgm:prSet presAssocID="{A331C147-1FF2-422A-BFF4-46EB8C028756}" presName="spaceRect" presStyleCnt="0"/>
      <dgm:spPr/>
    </dgm:pt>
    <dgm:pt modelId="{F4E8EA8B-4A65-41F2-84EF-1308D17E0953}" type="pres">
      <dgm:prSet presAssocID="{A331C147-1FF2-422A-BFF4-46EB8C028756}" presName="textRect" presStyleLbl="revTx" presStyleIdx="2" presStyleCnt="4">
        <dgm:presLayoutVars>
          <dgm:chMax val="1"/>
          <dgm:chPref val="1"/>
        </dgm:presLayoutVars>
      </dgm:prSet>
      <dgm:spPr/>
    </dgm:pt>
    <dgm:pt modelId="{86D7CE6B-ECEB-4C00-891A-092E6BCC068A}" type="pres">
      <dgm:prSet presAssocID="{1EA7263E-48AB-43D6-BEE8-4B68062B86C5}" presName="sibTrans" presStyleLbl="sibTrans2D1" presStyleIdx="0" presStyleCnt="0"/>
      <dgm:spPr/>
    </dgm:pt>
    <dgm:pt modelId="{01A6B8DB-FA0D-425A-A1A8-87FFC5667EC9}" type="pres">
      <dgm:prSet presAssocID="{74EBA722-3302-4366-A9EE-B9F818604847}" presName="compNode" presStyleCnt="0"/>
      <dgm:spPr/>
    </dgm:pt>
    <dgm:pt modelId="{FB1B396A-77A4-4E2C-9118-579ED00AF604}" type="pres">
      <dgm:prSet presAssocID="{74EBA722-3302-4366-A9EE-B9F818604847}" presName="iconBgRect" presStyleLbl="bgShp" presStyleIdx="3" presStyleCnt="4"/>
      <dgm:spPr/>
    </dgm:pt>
    <dgm:pt modelId="{D1B887E0-0609-446C-9E6E-BFE556FF66A0}" type="pres">
      <dgm:prSet presAssocID="{74EBA722-3302-4366-A9EE-B9F81860484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ørgsmål"/>
        </a:ext>
      </dgm:extLst>
    </dgm:pt>
    <dgm:pt modelId="{7CCCB661-0672-4D5A-A011-9D104FF7D159}" type="pres">
      <dgm:prSet presAssocID="{74EBA722-3302-4366-A9EE-B9F818604847}" presName="spaceRect" presStyleCnt="0"/>
      <dgm:spPr/>
    </dgm:pt>
    <dgm:pt modelId="{7CBAB11C-06AB-44D6-BDAC-401B706F3B04}" type="pres">
      <dgm:prSet presAssocID="{74EBA722-3302-4366-A9EE-B9F81860484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1342617-6882-4677-882A-15D4C492D35C}" type="presOf" srcId="{AFAF832D-0847-4B84-B18E-2CE7A31AAB49}" destId="{9C5BB57F-3340-449F-B110-7097514682D6}" srcOrd="0" destOrd="0" presId="urn:microsoft.com/office/officeart/2018/2/layout/IconCircleList"/>
    <dgm:cxn modelId="{7558DF34-2202-4975-B294-E6B05F8AAC12}" type="presOf" srcId="{A331C147-1FF2-422A-BFF4-46EB8C028756}" destId="{F4E8EA8B-4A65-41F2-84EF-1308D17E0953}" srcOrd="0" destOrd="0" presId="urn:microsoft.com/office/officeart/2018/2/layout/IconCircleList"/>
    <dgm:cxn modelId="{3322125E-80C9-462E-87A8-511A852A66E1}" srcId="{C0454242-C92D-4921-8B20-FECCF7B9F350}" destId="{83F739B2-99BB-4E16-992C-3D69E9585EEB}" srcOrd="1" destOrd="0" parTransId="{3E2AA2DA-6CA8-47BC-B446-D1562AF32721}" sibTransId="{AFAF832D-0847-4B84-B18E-2CE7A31AAB49}"/>
    <dgm:cxn modelId="{1732AE6D-BD41-48AB-BEE3-C4B51AFA9DD0}" type="presOf" srcId="{7C99DA8A-A1D8-4BFD-BFC9-B8816D4DE825}" destId="{3B7D44DE-162D-4B27-87D7-66BF1D154D81}" srcOrd="0" destOrd="0" presId="urn:microsoft.com/office/officeart/2018/2/layout/IconCircleList"/>
    <dgm:cxn modelId="{F4D08776-62E4-409A-9FFA-DAC81D73EFA5}" type="presOf" srcId="{C0454242-C92D-4921-8B20-FECCF7B9F350}" destId="{E71D63A8-67B2-4AAB-9D7C-18E90FD99959}" srcOrd="0" destOrd="0" presId="urn:microsoft.com/office/officeart/2018/2/layout/IconCircleList"/>
    <dgm:cxn modelId="{84EB3E79-C3BB-4462-856D-595B7DBC2D66}" srcId="{C0454242-C92D-4921-8B20-FECCF7B9F350}" destId="{A331C147-1FF2-422A-BFF4-46EB8C028756}" srcOrd="2" destOrd="0" parTransId="{B9692BBF-EE38-42D8-B031-E4AB6FF863E0}" sibTransId="{1EA7263E-48AB-43D6-BEE8-4B68062B86C5}"/>
    <dgm:cxn modelId="{E4889785-683E-40FA-8992-4F85219E4F7F}" type="presOf" srcId="{1EA7263E-48AB-43D6-BEE8-4B68062B86C5}" destId="{86D7CE6B-ECEB-4C00-891A-092E6BCC068A}" srcOrd="0" destOrd="0" presId="urn:microsoft.com/office/officeart/2018/2/layout/IconCircleList"/>
    <dgm:cxn modelId="{6A485895-562B-4624-AF8D-34EC3524DC0A}" srcId="{C0454242-C92D-4921-8B20-FECCF7B9F350}" destId="{F2E69F97-4357-488E-A202-40EEA6DF4764}" srcOrd="0" destOrd="0" parTransId="{8FC89C41-2623-403D-9B9E-2BC29DA1BEF5}" sibTransId="{7C99DA8A-A1D8-4BFD-BFC9-B8816D4DE825}"/>
    <dgm:cxn modelId="{91191AD2-D8E9-44E4-917E-E82698D99662}" type="presOf" srcId="{F2E69F97-4357-488E-A202-40EEA6DF4764}" destId="{8766C9C8-4D93-493E-AC90-7D5F10D1795F}" srcOrd="0" destOrd="0" presId="urn:microsoft.com/office/officeart/2018/2/layout/IconCircleList"/>
    <dgm:cxn modelId="{AE136DDD-44BC-42A1-BFB1-C822D5B459E0}" type="presOf" srcId="{83F739B2-99BB-4E16-992C-3D69E9585EEB}" destId="{62C2DDB7-9CCB-4614-98E1-60289BA4A776}" srcOrd="0" destOrd="0" presId="urn:microsoft.com/office/officeart/2018/2/layout/IconCircleList"/>
    <dgm:cxn modelId="{6C95CCE5-9B81-4C7C-BC2B-8A2158FE3337}" type="presOf" srcId="{74EBA722-3302-4366-A9EE-B9F818604847}" destId="{7CBAB11C-06AB-44D6-BDAC-401B706F3B04}" srcOrd="0" destOrd="0" presId="urn:microsoft.com/office/officeart/2018/2/layout/IconCircleList"/>
    <dgm:cxn modelId="{A2C713E7-996D-4C05-B407-6F6CBC0C680C}" srcId="{C0454242-C92D-4921-8B20-FECCF7B9F350}" destId="{74EBA722-3302-4366-A9EE-B9F818604847}" srcOrd="3" destOrd="0" parTransId="{6775C0C8-96F1-49CA-BC40-E33CFE86733F}" sibTransId="{BE6047F6-FE62-40AD-97A3-6CE3E563CBB3}"/>
    <dgm:cxn modelId="{BDA119C8-119D-45BD-B40E-BA25FD74C49D}" type="presParOf" srcId="{E71D63A8-67B2-4AAB-9D7C-18E90FD99959}" destId="{8257CDCD-05FC-47D6-A921-ED4CBF265303}" srcOrd="0" destOrd="0" presId="urn:microsoft.com/office/officeart/2018/2/layout/IconCircleList"/>
    <dgm:cxn modelId="{DA73A99A-775C-414C-86F9-51567FCB6CEA}" type="presParOf" srcId="{8257CDCD-05FC-47D6-A921-ED4CBF265303}" destId="{93EBCBED-98DF-46BF-83C6-1C335576B925}" srcOrd="0" destOrd="0" presId="urn:microsoft.com/office/officeart/2018/2/layout/IconCircleList"/>
    <dgm:cxn modelId="{289F2773-85DD-4C3D-AD5B-D0D1E132633E}" type="presParOf" srcId="{93EBCBED-98DF-46BF-83C6-1C335576B925}" destId="{51ADA073-AE3B-4869-A58D-8C40344B628D}" srcOrd="0" destOrd="0" presId="urn:microsoft.com/office/officeart/2018/2/layout/IconCircleList"/>
    <dgm:cxn modelId="{E39F15DF-BF5C-4711-BCC3-AF64605804AD}" type="presParOf" srcId="{93EBCBED-98DF-46BF-83C6-1C335576B925}" destId="{C0038FAD-3F53-4189-9CEF-158033BD0211}" srcOrd="1" destOrd="0" presId="urn:microsoft.com/office/officeart/2018/2/layout/IconCircleList"/>
    <dgm:cxn modelId="{D37DDF48-2740-47C7-88ED-E60F42AC5785}" type="presParOf" srcId="{93EBCBED-98DF-46BF-83C6-1C335576B925}" destId="{C8BC0C99-080A-445F-B989-F74A384FCBCA}" srcOrd="2" destOrd="0" presId="urn:microsoft.com/office/officeart/2018/2/layout/IconCircleList"/>
    <dgm:cxn modelId="{5E3A40A9-43DE-4ED5-90AF-86C31BAC85BB}" type="presParOf" srcId="{93EBCBED-98DF-46BF-83C6-1C335576B925}" destId="{8766C9C8-4D93-493E-AC90-7D5F10D1795F}" srcOrd="3" destOrd="0" presId="urn:microsoft.com/office/officeart/2018/2/layout/IconCircleList"/>
    <dgm:cxn modelId="{1C56D143-C98F-4A48-9A85-6DA1FD2EEDF4}" type="presParOf" srcId="{8257CDCD-05FC-47D6-A921-ED4CBF265303}" destId="{3B7D44DE-162D-4B27-87D7-66BF1D154D81}" srcOrd="1" destOrd="0" presId="urn:microsoft.com/office/officeart/2018/2/layout/IconCircleList"/>
    <dgm:cxn modelId="{84DAD301-D03A-41E2-B80A-BC90EA628E32}" type="presParOf" srcId="{8257CDCD-05FC-47D6-A921-ED4CBF265303}" destId="{9FD91021-1593-43E3-A612-25273FF3E9D1}" srcOrd="2" destOrd="0" presId="urn:microsoft.com/office/officeart/2018/2/layout/IconCircleList"/>
    <dgm:cxn modelId="{84D39787-7FA6-41BC-8EAC-A11F0BEA461F}" type="presParOf" srcId="{9FD91021-1593-43E3-A612-25273FF3E9D1}" destId="{36C40879-809B-42BD-A9FF-EE91C911BC01}" srcOrd="0" destOrd="0" presId="urn:microsoft.com/office/officeart/2018/2/layout/IconCircleList"/>
    <dgm:cxn modelId="{F58E1D8B-87F3-4406-9E31-056BF406BE60}" type="presParOf" srcId="{9FD91021-1593-43E3-A612-25273FF3E9D1}" destId="{4F7B11A3-2251-4188-BDB0-940F0EC2E1F4}" srcOrd="1" destOrd="0" presId="urn:microsoft.com/office/officeart/2018/2/layout/IconCircleList"/>
    <dgm:cxn modelId="{685144F4-3F87-43E4-95A3-04DCAFEF3884}" type="presParOf" srcId="{9FD91021-1593-43E3-A612-25273FF3E9D1}" destId="{F3DDF3C2-A060-47BF-9A16-B6E47A90BD06}" srcOrd="2" destOrd="0" presId="urn:microsoft.com/office/officeart/2018/2/layout/IconCircleList"/>
    <dgm:cxn modelId="{424559FC-660A-4640-AD91-E69EBF7EBD92}" type="presParOf" srcId="{9FD91021-1593-43E3-A612-25273FF3E9D1}" destId="{62C2DDB7-9CCB-4614-98E1-60289BA4A776}" srcOrd="3" destOrd="0" presId="urn:microsoft.com/office/officeart/2018/2/layout/IconCircleList"/>
    <dgm:cxn modelId="{C46E95B6-DDB3-446C-8DA9-267D56DF75A1}" type="presParOf" srcId="{8257CDCD-05FC-47D6-A921-ED4CBF265303}" destId="{9C5BB57F-3340-449F-B110-7097514682D6}" srcOrd="3" destOrd="0" presId="urn:microsoft.com/office/officeart/2018/2/layout/IconCircleList"/>
    <dgm:cxn modelId="{DFA3F71F-3C6D-408F-9BF2-93784FBE94AA}" type="presParOf" srcId="{8257CDCD-05FC-47D6-A921-ED4CBF265303}" destId="{037ED2FA-0DF5-4790-AECC-F49E19C8E56E}" srcOrd="4" destOrd="0" presId="urn:microsoft.com/office/officeart/2018/2/layout/IconCircleList"/>
    <dgm:cxn modelId="{FAD28781-7983-4A8C-A8C9-D836587B0CFD}" type="presParOf" srcId="{037ED2FA-0DF5-4790-AECC-F49E19C8E56E}" destId="{AF538054-D3B0-4858-A001-B0AF5C61435F}" srcOrd="0" destOrd="0" presId="urn:microsoft.com/office/officeart/2018/2/layout/IconCircleList"/>
    <dgm:cxn modelId="{AE8038CD-EF65-4464-AB3B-3C91E9A8826D}" type="presParOf" srcId="{037ED2FA-0DF5-4790-AECC-F49E19C8E56E}" destId="{432435DB-EDB3-43C5-A2D4-D4BE81E9B248}" srcOrd="1" destOrd="0" presId="urn:microsoft.com/office/officeart/2018/2/layout/IconCircleList"/>
    <dgm:cxn modelId="{095DABBB-8C38-4CEE-ACDF-432BA9D75DA4}" type="presParOf" srcId="{037ED2FA-0DF5-4790-AECC-F49E19C8E56E}" destId="{ED3CCEBB-771D-4669-9FDE-C65C10A9853E}" srcOrd="2" destOrd="0" presId="urn:microsoft.com/office/officeart/2018/2/layout/IconCircleList"/>
    <dgm:cxn modelId="{603C2555-6BB7-485D-9603-54EE04F5E09D}" type="presParOf" srcId="{037ED2FA-0DF5-4790-AECC-F49E19C8E56E}" destId="{F4E8EA8B-4A65-41F2-84EF-1308D17E0953}" srcOrd="3" destOrd="0" presId="urn:microsoft.com/office/officeart/2018/2/layout/IconCircleList"/>
    <dgm:cxn modelId="{DFC30E5F-7C26-41AD-9AA3-39814D3E9F10}" type="presParOf" srcId="{8257CDCD-05FC-47D6-A921-ED4CBF265303}" destId="{86D7CE6B-ECEB-4C00-891A-092E6BCC068A}" srcOrd="5" destOrd="0" presId="urn:microsoft.com/office/officeart/2018/2/layout/IconCircleList"/>
    <dgm:cxn modelId="{7B52C3BB-4A07-4BF7-9844-2E8D8C0F2406}" type="presParOf" srcId="{8257CDCD-05FC-47D6-A921-ED4CBF265303}" destId="{01A6B8DB-FA0D-425A-A1A8-87FFC5667EC9}" srcOrd="6" destOrd="0" presId="urn:microsoft.com/office/officeart/2018/2/layout/IconCircleList"/>
    <dgm:cxn modelId="{330A7ED2-58C1-4549-8F71-10D634DAE94B}" type="presParOf" srcId="{01A6B8DB-FA0D-425A-A1A8-87FFC5667EC9}" destId="{FB1B396A-77A4-4E2C-9118-579ED00AF604}" srcOrd="0" destOrd="0" presId="urn:microsoft.com/office/officeart/2018/2/layout/IconCircleList"/>
    <dgm:cxn modelId="{4B81BF0D-D77A-403E-BBF8-AFB2C8370164}" type="presParOf" srcId="{01A6B8DB-FA0D-425A-A1A8-87FFC5667EC9}" destId="{D1B887E0-0609-446C-9E6E-BFE556FF66A0}" srcOrd="1" destOrd="0" presId="urn:microsoft.com/office/officeart/2018/2/layout/IconCircleList"/>
    <dgm:cxn modelId="{A3BC5934-680F-432F-AE15-B9EB102025DE}" type="presParOf" srcId="{01A6B8DB-FA0D-425A-A1A8-87FFC5667EC9}" destId="{7CCCB661-0672-4D5A-A011-9D104FF7D159}" srcOrd="2" destOrd="0" presId="urn:microsoft.com/office/officeart/2018/2/layout/IconCircleList"/>
    <dgm:cxn modelId="{B96D2479-58AC-42A2-A995-5E1477FC325F}" type="presParOf" srcId="{01A6B8DB-FA0D-425A-A1A8-87FFC5667EC9}" destId="{7CBAB11C-06AB-44D6-BDAC-401B706F3B0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DA073-AE3B-4869-A58D-8C40344B628D}">
      <dsp:nvSpPr>
        <dsp:cNvPr id="0" name=""/>
        <dsp:cNvSpPr/>
      </dsp:nvSpPr>
      <dsp:spPr>
        <a:xfrm>
          <a:off x="212335" y="472457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038FAD-3F53-4189-9CEF-158033BD0211}">
      <dsp:nvSpPr>
        <dsp:cNvPr id="0" name=""/>
        <dsp:cNvSpPr/>
      </dsp:nvSpPr>
      <dsp:spPr>
        <a:xfrm>
          <a:off x="492877" y="752999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6C9C8-4D93-493E-AC90-7D5F10D1795F}">
      <dsp:nvSpPr>
        <dsp:cNvPr id="0" name=""/>
        <dsp:cNvSpPr/>
      </dsp:nvSpPr>
      <dsp:spPr>
        <a:xfrm>
          <a:off x="1834517" y="472457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I skal vise jeres tidslinje for de andre grupper.</a:t>
          </a:r>
          <a:endParaRPr lang="en-US" sz="1900" kern="1200"/>
        </a:p>
      </dsp:txBody>
      <dsp:txXfrm>
        <a:off x="1834517" y="472457"/>
        <a:ext cx="3148942" cy="1335915"/>
      </dsp:txXfrm>
    </dsp:sp>
    <dsp:sp modelId="{36C40879-809B-42BD-A9FF-EE91C911BC01}">
      <dsp:nvSpPr>
        <dsp:cNvPr id="0" name=""/>
        <dsp:cNvSpPr/>
      </dsp:nvSpPr>
      <dsp:spPr>
        <a:xfrm>
          <a:off x="5532139" y="472457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7B11A3-2251-4188-BDB0-940F0EC2E1F4}">
      <dsp:nvSpPr>
        <dsp:cNvPr id="0" name=""/>
        <dsp:cNvSpPr/>
      </dsp:nvSpPr>
      <dsp:spPr>
        <a:xfrm>
          <a:off x="5812681" y="752999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2DDB7-9CCB-4614-98E1-60289BA4A776}">
      <dsp:nvSpPr>
        <dsp:cNvPr id="0" name=""/>
        <dsp:cNvSpPr/>
      </dsp:nvSpPr>
      <dsp:spPr>
        <a:xfrm>
          <a:off x="7154322" y="472457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Klassen deles i små teams med 8 elever (4 grupper) Hver gruppe præsenterer deres tidslinje i de små teams.</a:t>
          </a:r>
          <a:endParaRPr lang="en-US" sz="1900" kern="1200"/>
        </a:p>
      </dsp:txBody>
      <dsp:txXfrm>
        <a:off x="7154322" y="472457"/>
        <a:ext cx="3148942" cy="1335915"/>
      </dsp:txXfrm>
    </dsp:sp>
    <dsp:sp modelId="{AF538054-D3B0-4858-A001-B0AF5C61435F}">
      <dsp:nvSpPr>
        <dsp:cNvPr id="0" name=""/>
        <dsp:cNvSpPr/>
      </dsp:nvSpPr>
      <dsp:spPr>
        <a:xfrm>
          <a:off x="212335" y="2549151"/>
          <a:ext cx="1335915" cy="133591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2435DB-EDB3-43C5-A2D4-D4BE81E9B248}">
      <dsp:nvSpPr>
        <dsp:cNvPr id="0" name=""/>
        <dsp:cNvSpPr/>
      </dsp:nvSpPr>
      <dsp:spPr>
        <a:xfrm>
          <a:off x="492877" y="2829693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E8EA8B-4A65-41F2-84EF-1308D17E0953}">
      <dsp:nvSpPr>
        <dsp:cNvPr id="0" name=""/>
        <dsp:cNvSpPr/>
      </dsp:nvSpPr>
      <dsp:spPr>
        <a:xfrm>
          <a:off x="1834517" y="254915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I skal informere og beskrive om de nedslag I har valgt at fordybe jer i – hvilken betydning har det på samfunds og individniveau?</a:t>
          </a:r>
          <a:endParaRPr lang="en-US" sz="1900" kern="1200"/>
        </a:p>
      </dsp:txBody>
      <dsp:txXfrm>
        <a:off x="1834517" y="2549151"/>
        <a:ext cx="3148942" cy="1335915"/>
      </dsp:txXfrm>
    </dsp:sp>
    <dsp:sp modelId="{FB1B396A-77A4-4E2C-9118-579ED00AF604}">
      <dsp:nvSpPr>
        <dsp:cNvPr id="0" name=""/>
        <dsp:cNvSpPr/>
      </dsp:nvSpPr>
      <dsp:spPr>
        <a:xfrm>
          <a:off x="5532139" y="2549151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887E0-0609-446C-9E6E-BFE556FF66A0}">
      <dsp:nvSpPr>
        <dsp:cNvPr id="0" name=""/>
        <dsp:cNvSpPr/>
      </dsp:nvSpPr>
      <dsp:spPr>
        <a:xfrm>
          <a:off x="5812681" y="2829693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BAB11C-06AB-44D6-BDAC-401B706F3B04}">
      <dsp:nvSpPr>
        <dsp:cNvPr id="0" name=""/>
        <dsp:cNvSpPr/>
      </dsp:nvSpPr>
      <dsp:spPr>
        <a:xfrm>
          <a:off x="7154322" y="254915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Varier gerne måden at præsentere nedslagene på tidslinjen. Det gør det spændende og levende at lytte til.</a:t>
          </a:r>
          <a:endParaRPr lang="en-US" sz="1900" kern="1200"/>
        </a:p>
      </dsp:txBody>
      <dsp:txXfrm>
        <a:off x="7154322" y="2549151"/>
        <a:ext cx="3148942" cy="1335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45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21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4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51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5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45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0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5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9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51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1" r:id="rId6"/>
    <p:sldLayoutId id="2147483687" r:id="rId7"/>
    <p:sldLayoutId id="2147483688" r:id="rId8"/>
    <p:sldLayoutId id="2147483689" r:id="rId9"/>
    <p:sldLayoutId id="2147483690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ksikon.org/art.php?n=5054" TargetMode="External"/><Relationship Id="rId2" Type="http://schemas.openxmlformats.org/officeDocument/2006/relationships/hyperlink" Target="https://leksikon.org/art.php?n=1952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38171774/kari-martinsen-omsorgsteori-flash-card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o personer, der holder hinandens hænder">
            <a:extLst>
              <a:ext uri="{FF2B5EF4-FFF2-40B4-BE49-F238E27FC236}">
                <a16:creationId xmlns:a16="http://schemas.microsoft.com/office/drawing/2014/main" id="{B55FB254-2C86-B53C-3F4F-E23F5AB4A7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60" r="10867" b="-1"/>
          <a:stretch/>
        </p:blipFill>
        <p:spPr>
          <a:xfrm>
            <a:off x="-2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0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833B99-80A7-4B3A-ACE0-0B27DAFB3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da-DK" sz="4800"/>
              <a:t>Omsorg i arbejdet som Sosu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9201521-6D20-4837-8ACA-58D10694F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>
            <a:normAutofit/>
          </a:bodyPr>
          <a:lstStyle/>
          <a:p>
            <a:r>
              <a:rPr lang="da-DK" sz="2000"/>
              <a:t>Hvad, hvorfor, hvem, hvordan og hvornår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97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B4CE5841-C184-4A70-A609-5FE4A5078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12837C-582F-4E1A-8780-84B355C6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683169"/>
            <a:ext cx="4068849" cy="4148586"/>
          </a:xfrm>
        </p:spPr>
        <p:txBody>
          <a:bodyPr anchor="t">
            <a:normAutofit/>
          </a:bodyPr>
          <a:lstStyle/>
          <a:p>
            <a:r>
              <a:rPr lang="da-DK" sz="3000"/>
              <a:t>En tidslinje omkring omsorgsbegrebets anvendelse og betydning i de sidste 100 år.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30FF7D2-883C-408F-9C4E-1CE954603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2504" y="1683170"/>
            <a:ext cx="5818248" cy="41485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a-DK" sz="1400" dirty="0"/>
              <a:t>Forud for opgaven har I hver især arbejdet med en 24 timers opgave omkring omsorg – hvad har jeg givet, hvad har jeg modtaget. </a:t>
            </a:r>
          </a:p>
          <a:p>
            <a:pPr>
              <a:lnSpc>
                <a:spcPct val="100000"/>
              </a:lnSpc>
            </a:pPr>
            <a:r>
              <a:rPr lang="da-DK" sz="1400" dirty="0"/>
              <a:t>Husk at bruge den del af opgaven.</a:t>
            </a:r>
          </a:p>
          <a:p>
            <a:pPr>
              <a:lnSpc>
                <a:spcPct val="100000"/>
              </a:lnSpc>
            </a:pPr>
            <a:r>
              <a:rPr lang="da-DK" sz="1400" dirty="0"/>
              <a:t>I skal benytte padlet og Mindmeister, som I finder på Studie Tube. I må også benytte wevideo eller andre værktøjer fra studie tube.</a:t>
            </a:r>
          </a:p>
          <a:p>
            <a:pPr>
              <a:lnSpc>
                <a:spcPct val="100000"/>
              </a:lnSpc>
            </a:pPr>
            <a:r>
              <a:rPr lang="da-DK" sz="1400" dirty="0"/>
              <a:t>I skal arbejde i grupper á 2 personer.</a:t>
            </a:r>
          </a:p>
          <a:p>
            <a:pPr>
              <a:lnSpc>
                <a:spcPct val="100000"/>
              </a:lnSpc>
            </a:pPr>
            <a:r>
              <a:rPr lang="da-DK" sz="1400" dirty="0"/>
              <a:t>I skal arbejde kollaborativt – I arbejder sammen om alle dele af opgaven. I har fælles ansvar for opgaven og skal sammen skabe den.</a:t>
            </a:r>
          </a:p>
          <a:p>
            <a:pPr>
              <a:lnSpc>
                <a:spcPct val="100000"/>
              </a:lnSpc>
            </a:pPr>
            <a:r>
              <a:rPr lang="da-DK" sz="1400" dirty="0"/>
              <a:t>Tidslinjen skal præsenteres for klassen</a:t>
            </a:r>
          </a:p>
          <a:p>
            <a:pPr>
              <a:lnSpc>
                <a:spcPct val="100000"/>
              </a:lnSpc>
            </a:pPr>
            <a:r>
              <a:rPr lang="da-DK" sz="1400" dirty="0"/>
              <a:t>I har 4 moduler </a:t>
            </a:r>
            <a:r>
              <a:rPr lang="da-DK" sz="1400"/>
              <a:t>til opgaven </a:t>
            </a:r>
            <a:endParaRPr lang="da-DK" sz="1400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916936" y="4000284"/>
            <a:ext cx="54864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519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7">
            <a:extLst>
              <a:ext uri="{FF2B5EF4-FFF2-40B4-BE49-F238E27FC236}">
                <a16:creationId xmlns:a16="http://schemas.microsoft.com/office/drawing/2014/main" id="{72C7A71F-A746-4AB2-8FF5-03D4135FA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29">
            <a:extLst>
              <a:ext uri="{FF2B5EF4-FFF2-40B4-BE49-F238E27FC236}">
                <a16:creationId xmlns:a16="http://schemas.microsoft.com/office/drawing/2014/main" id="{17FF8914-DDE9-46F8-AF0A-54FD0AC09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EDEC19-C6D1-4C1F-9B2D-873C23D86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419" y="1933575"/>
            <a:ext cx="7013448" cy="2990849"/>
          </a:xfrm>
        </p:spPr>
        <p:txBody>
          <a:bodyPr anchor="ctr">
            <a:normAutofit/>
          </a:bodyPr>
          <a:lstStyle/>
          <a:p>
            <a:r>
              <a:rPr lang="da-DK" sz="4200"/>
              <a:t>Opgavens indhold: Hvorfor er forståelsen af omsorg relevant for kommende Sosu medarbejdere.</a:t>
            </a:r>
            <a:endParaRPr lang="da-DK" sz="4200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B666413-F5BD-4FFE-9977-97C61E1DC5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1933574"/>
            <a:ext cx="2686812" cy="299084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da-DK" sz="2000"/>
              <a:t>Tidslinjen skal beskrive omsorgsbegrebets udvikling i tiden ca. 1920 – 2020/2022. I skal tænke på tiden både på samfundsniveau og individniveau </a:t>
            </a:r>
          </a:p>
        </p:txBody>
      </p:sp>
      <p:sp>
        <p:nvSpPr>
          <p:cNvPr id="38" name="Rectangle 31">
            <a:extLst>
              <a:ext uri="{FF2B5EF4-FFF2-40B4-BE49-F238E27FC236}">
                <a16:creationId xmlns:a16="http://schemas.microsoft.com/office/drawing/2014/main" id="{094C1DE0-31FE-4AD0-95EA-B65CA6B89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84" y="2965074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3">
            <a:extLst>
              <a:ext uri="{FF2B5EF4-FFF2-40B4-BE49-F238E27FC236}">
                <a16:creationId xmlns:a16="http://schemas.microsoft.com/office/drawing/2014/main" id="{3F736409-6C07-4CE8-86F8-1174E2235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60539" y="3424428"/>
            <a:ext cx="210312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2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C7A71F-A746-4AB2-8FF5-03D4135FA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FF8914-DDE9-46F8-AF0A-54FD0AC09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76FDAA-B63E-4DCF-A1C6-71EB6C9017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419" y="1933575"/>
            <a:ext cx="7013448" cy="2990849"/>
          </a:xfrm>
        </p:spPr>
        <p:txBody>
          <a:bodyPr anchor="ctr">
            <a:normAutofit/>
          </a:bodyPr>
          <a:lstStyle/>
          <a:p>
            <a:r>
              <a:rPr lang="da-DK" sz="5400"/>
              <a:t>I skal benytte fagord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6445A17-18F9-4FD5-9584-F1CE3407CF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1933574"/>
            <a:ext cx="2686812" cy="299084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da-DK" sz="1800"/>
              <a:t>Hvad er omsorg?</a:t>
            </a:r>
          </a:p>
          <a:p>
            <a:pPr>
              <a:lnSpc>
                <a:spcPct val="100000"/>
              </a:lnSpc>
            </a:pPr>
            <a:r>
              <a:rPr lang="da-DK" sz="1800"/>
              <a:t>Har opfattelsen af omsorg ændret sig? Hvis ja – hvordan?</a:t>
            </a:r>
          </a:p>
          <a:p>
            <a:pPr>
              <a:lnSpc>
                <a:spcPct val="100000"/>
              </a:lnSpc>
            </a:pPr>
            <a:r>
              <a:rPr lang="da-DK" sz="1800"/>
              <a:t>Hvorfor er forståelsen af omsorg relevant for jer som kommende Sosu medarbejdere?</a:t>
            </a:r>
          </a:p>
          <a:p>
            <a:pPr>
              <a:lnSpc>
                <a:spcPct val="100000"/>
              </a:lnSpc>
            </a:pPr>
            <a:endParaRPr lang="da-DK" sz="1800"/>
          </a:p>
          <a:p>
            <a:pPr>
              <a:lnSpc>
                <a:spcPct val="100000"/>
              </a:lnSpc>
            </a:pPr>
            <a:endParaRPr lang="da-DK" sz="1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4C1DE0-31FE-4AD0-95EA-B65CA6B89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84" y="2965074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736409-6C07-4CE8-86F8-1174E2235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60539" y="3424428"/>
            <a:ext cx="210312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681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7EC6CD-ECCF-4540-AC62-E479B4C94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568" y="548640"/>
            <a:ext cx="10168128" cy="11795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I skal lave nedslag i jeres tidslinje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00CFDC8-C58A-42F9-A586-A967A84A1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5568" y="2481943"/>
            <a:ext cx="10168128" cy="369502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I skal </a:t>
            </a:r>
            <a:r>
              <a:rPr lang="en-US" sz="2200"/>
              <a:t>dykke</a:t>
            </a:r>
            <a:r>
              <a:rPr lang="en-US" sz="2200" dirty="0"/>
              <a:t> </a:t>
            </a:r>
            <a:r>
              <a:rPr lang="en-US" sz="2200"/>
              <a:t>ned</a:t>
            </a:r>
            <a:r>
              <a:rPr lang="en-US" sz="2200" dirty="0"/>
              <a:t> i </a:t>
            </a:r>
            <a:r>
              <a:rPr lang="en-US" sz="2200"/>
              <a:t>årstal</a:t>
            </a:r>
            <a:r>
              <a:rPr lang="en-US" sz="2200" dirty="0"/>
              <a:t>, </a:t>
            </a:r>
            <a:r>
              <a:rPr lang="en-US" sz="2200"/>
              <a:t>hvor</a:t>
            </a:r>
            <a:r>
              <a:rPr lang="en-US" sz="2200" dirty="0"/>
              <a:t> </a:t>
            </a:r>
            <a:r>
              <a:rPr lang="en-US" sz="2200"/>
              <a:t>omsorgsbegrebet</a:t>
            </a:r>
            <a:r>
              <a:rPr lang="en-US" sz="2200" dirty="0"/>
              <a:t> </a:t>
            </a:r>
            <a:r>
              <a:rPr lang="en-US" sz="2200"/>
              <a:t>anvendes</a:t>
            </a:r>
            <a:r>
              <a:rPr lang="en-US" sz="22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Det skal </a:t>
            </a:r>
            <a:r>
              <a:rPr lang="en-US" sz="2200"/>
              <a:t>både</a:t>
            </a:r>
            <a:r>
              <a:rPr lang="en-US" sz="2200" dirty="0"/>
              <a:t> </a:t>
            </a:r>
            <a:r>
              <a:rPr lang="en-US" sz="2200"/>
              <a:t>være</a:t>
            </a:r>
            <a:r>
              <a:rPr lang="en-US" sz="2200" dirty="0"/>
              <a:t> </a:t>
            </a:r>
            <a:r>
              <a:rPr lang="en-US" sz="2200"/>
              <a:t>professionelt</a:t>
            </a:r>
            <a:r>
              <a:rPr lang="en-US" sz="2200" dirty="0"/>
              <a:t>, </a:t>
            </a:r>
            <a:r>
              <a:rPr lang="en-US" sz="2200"/>
              <a:t>personligt</a:t>
            </a:r>
            <a:r>
              <a:rPr lang="en-US" sz="2200" dirty="0"/>
              <a:t> og </a:t>
            </a:r>
            <a:r>
              <a:rPr lang="en-US" sz="2200"/>
              <a:t>privat</a:t>
            </a:r>
            <a:r>
              <a:rPr lang="en-US" sz="2200" dirty="0"/>
              <a:t> </a:t>
            </a:r>
            <a:r>
              <a:rPr lang="en-US" sz="2200"/>
              <a:t>omsorg</a:t>
            </a:r>
            <a:r>
              <a:rPr lang="en-US" sz="22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Vær</a:t>
            </a:r>
            <a:r>
              <a:rPr lang="en-US" sz="2200" dirty="0"/>
              <a:t> </a:t>
            </a:r>
            <a:r>
              <a:rPr lang="en-US" sz="2200"/>
              <a:t>kreative</a:t>
            </a:r>
            <a:r>
              <a:rPr lang="en-US" sz="2200" dirty="0"/>
              <a:t> og </a:t>
            </a:r>
            <a:r>
              <a:rPr lang="en-US" sz="2200"/>
              <a:t>dokumenter</a:t>
            </a:r>
            <a:r>
              <a:rPr lang="en-US" sz="2200" dirty="0"/>
              <a:t> med </a:t>
            </a:r>
            <a:r>
              <a:rPr lang="en-US" sz="2200"/>
              <a:t>kilder</a:t>
            </a:r>
            <a:r>
              <a:rPr lang="en-US" sz="2200" dirty="0"/>
              <a:t> og </a:t>
            </a:r>
            <a:r>
              <a:rPr lang="en-US" sz="2200"/>
              <a:t>gode</a:t>
            </a:r>
            <a:r>
              <a:rPr lang="en-US" sz="2200" dirty="0"/>
              <a:t> </a:t>
            </a:r>
            <a:r>
              <a:rPr lang="en-US" sz="2200"/>
              <a:t>argumenter</a:t>
            </a:r>
            <a:r>
              <a:rPr lang="en-US" sz="22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Find </a:t>
            </a:r>
            <a:r>
              <a:rPr lang="en-US" sz="2200"/>
              <a:t>fotos</a:t>
            </a:r>
            <a:r>
              <a:rPr lang="en-US" sz="2200" dirty="0"/>
              <a:t> og </a:t>
            </a:r>
            <a:r>
              <a:rPr lang="en-US" sz="2200"/>
              <a:t>indsæt</a:t>
            </a:r>
            <a:r>
              <a:rPr lang="en-US" sz="2200" dirty="0"/>
              <a:t> </a:t>
            </a:r>
            <a:r>
              <a:rPr lang="en-US" sz="2200"/>
              <a:t>små</a:t>
            </a:r>
            <a:r>
              <a:rPr lang="en-US" sz="2200" dirty="0"/>
              <a:t> film </a:t>
            </a:r>
            <a:r>
              <a:rPr lang="en-US" sz="2200"/>
              <a:t>optagelser</a:t>
            </a:r>
            <a:r>
              <a:rPr lang="en-US" sz="22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Vær opmærksomme på, at situationerne I beskriver skal være relaterbare til virkeligheden.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97281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C7A71F-A746-4AB2-8FF5-03D4135FA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FF8914-DDE9-46F8-AF0A-54FD0AC09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9C50A7-8EF2-4E27-AC6F-828C62C8B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419" y="1933575"/>
            <a:ext cx="7013448" cy="2990849"/>
          </a:xfrm>
        </p:spPr>
        <p:txBody>
          <a:bodyPr anchor="ctr">
            <a:normAutofit/>
          </a:bodyPr>
          <a:lstStyle/>
          <a:p>
            <a:r>
              <a:rPr lang="da-DK" sz="5400"/>
              <a:t>Gode råd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CCC9EEA-CDBB-4B41-8BF2-708F26878B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1933574"/>
            <a:ext cx="2686812" cy="2990849"/>
          </a:xfrm>
        </p:spPr>
        <p:txBody>
          <a:bodyPr anchor="ctr">
            <a:normAutofit fontScale="62500" lnSpcReduction="20000"/>
          </a:bodyPr>
          <a:lstStyle/>
          <a:p>
            <a:pPr>
              <a:lnSpc>
                <a:spcPct val="100000"/>
              </a:lnSpc>
            </a:pPr>
            <a:r>
              <a:rPr lang="da-DK" sz="1800" dirty="0"/>
              <a:t>Husk at fokus skal være omsorg i relation til individet.</a:t>
            </a:r>
          </a:p>
          <a:p>
            <a:pPr>
              <a:lnSpc>
                <a:spcPct val="100000"/>
              </a:lnSpc>
            </a:pPr>
            <a:r>
              <a:rPr lang="da-DK" sz="1800" dirty="0"/>
              <a:t>Udforsk web. 2.0 værktøjerne på Studie Tube</a:t>
            </a:r>
          </a:p>
          <a:p>
            <a:pPr>
              <a:lnSpc>
                <a:spcPct val="100000"/>
              </a:lnSpc>
            </a:pPr>
            <a:r>
              <a:rPr lang="da-DK" sz="1800" dirty="0"/>
              <a:t>Vigtigt at I samarbejder om hele opgaven.</a:t>
            </a:r>
          </a:p>
          <a:p>
            <a:pPr>
              <a:lnSpc>
                <a:spcPct val="100000"/>
              </a:lnSpc>
            </a:pPr>
            <a:r>
              <a:rPr lang="da-DK" sz="1800" dirty="0"/>
              <a:t>Inspiration – litteratur:</a:t>
            </a:r>
          </a:p>
          <a:p>
            <a:pPr>
              <a:lnSpc>
                <a:spcPct val="100000"/>
              </a:lnSpc>
            </a:pPr>
            <a:r>
              <a:rPr lang="da-DK" sz="1800" dirty="0"/>
              <a:t>Grundforløbsbogen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hlinkClick r:id="rId2"/>
              </a:rPr>
              <a:t>https://leksikon.org/art.php?n=1952</a:t>
            </a: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>
                <a:hlinkClick r:id="rId3"/>
              </a:rPr>
              <a:t>https://leksikon.org/art.php?n=5054</a:t>
            </a: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>
                <a:hlinkClick r:id="rId4"/>
              </a:rPr>
              <a:t>https://quizlet.com/538171774/kari-martinsen-omsorgsteori-flash-cards</a:t>
            </a:r>
            <a:endParaRPr lang="en-US" sz="1800" dirty="0"/>
          </a:p>
          <a:p>
            <a:pPr>
              <a:lnSpc>
                <a:spcPct val="100000"/>
              </a:lnSpc>
            </a:pPr>
            <a:endParaRPr lang="da-DK" sz="1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4C1DE0-31FE-4AD0-95EA-B65CA6B89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84" y="2965074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736409-6C07-4CE8-86F8-1174E2235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60539" y="3424428"/>
            <a:ext cx="210312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72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44DB27-98DD-43BF-BBF8-8F1D12F99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da-DK" dirty="0"/>
              <a:t>Præsentation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9144"/>
          </a:xfrm>
          <a:prstGeom prst="rect">
            <a:avLst/>
          </a:prstGeom>
          <a:solidFill>
            <a:schemeClr val="tx1">
              <a:lumMod val="65000"/>
              <a:lumOff val="35000"/>
              <a:alpha val="30000"/>
            </a:schemeClr>
          </a:solidFill>
          <a:ln w="9525">
            <a:solidFill>
              <a:schemeClr val="tx1">
                <a:lumMod val="65000"/>
                <a:lumOff val="3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C227C719-45BB-DA20-9238-DD29F51B4E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113502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9574535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LeftStep">
      <a:dk1>
        <a:srgbClr val="000000"/>
      </a:dk1>
      <a:lt1>
        <a:srgbClr val="FFFFFF"/>
      </a:lt1>
      <a:dk2>
        <a:srgbClr val="1B2F2F"/>
      </a:dk2>
      <a:lt2>
        <a:srgbClr val="F0F2F3"/>
      </a:lt2>
      <a:accent1>
        <a:srgbClr val="C3904D"/>
      </a:accent1>
      <a:accent2>
        <a:srgbClr val="B14D3B"/>
      </a:accent2>
      <a:accent3>
        <a:srgbClr val="C34D6C"/>
      </a:accent3>
      <a:accent4>
        <a:srgbClr val="B13B8C"/>
      </a:accent4>
      <a:accent5>
        <a:srgbClr val="B84DC3"/>
      </a:accent5>
      <a:accent6>
        <a:srgbClr val="763CB2"/>
      </a:accent6>
      <a:hlink>
        <a:srgbClr val="3F76BF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4EBFFD5AF58045862BB8DB17534C85" ma:contentTypeVersion="7" ma:contentTypeDescription="Opret et nyt dokument." ma:contentTypeScope="" ma:versionID="066d976b4deef6658886a827c1a1e235">
  <xsd:schema xmlns:xsd="http://www.w3.org/2001/XMLSchema" xmlns:xs="http://www.w3.org/2001/XMLSchema" xmlns:p="http://schemas.microsoft.com/office/2006/metadata/properties" xmlns:ns2="5488ac8d-c02f-4f76-a1ee-0ca750596abe" xmlns:ns3="c565068c-9bae-442d-9c88-9f1bfb297f9f" targetNamespace="http://schemas.microsoft.com/office/2006/metadata/properties" ma:root="true" ma:fieldsID="ee72ab7d261719bd2c323b5dd64ed71f" ns2:_="" ns3:_="">
    <xsd:import namespace="5488ac8d-c02f-4f76-a1ee-0ca750596abe"/>
    <xsd:import namespace="c565068c-9bae-442d-9c88-9f1bfb297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8ac8d-c02f-4f76-a1ee-0ca750596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5068c-9bae-442d-9c88-9f1bfb297f9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B2A8656-A42D-4899-9CC9-72EF283640CD}"/>
</file>

<file path=customXml/itemProps2.xml><?xml version="1.0" encoding="utf-8"?>
<ds:datastoreItem xmlns:ds="http://schemas.openxmlformats.org/officeDocument/2006/customXml" ds:itemID="{D3A05D43-D1E4-4DC2-82D3-3F2B60FC7419}"/>
</file>

<file path=customXml/itemProps3.xml><?xml version="1.0" encoding="utf-8"?>
<ds:datastoreItem xmlns:ds="http://schemas.openxmlformats.org/officeDocument/2006/customXml" ds:itemID="{5435A9C0-EBF4-4186-B9D0-0F990F22F86A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</TotalTime>
  <Words>410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1" baseType="lpstr">
      <vt:lpstr>Arial</vt:lpstr>
      <vt:lpstr>Calibri</vt:lpstr>
      <vt:lpstr>Neue Haas Grotesk Text Pro</vt:lpstr>
      <vt:lpstr>AccentBoxVTI</vt:lpstr>
      <vt:lpstr>Omsorg i arbejdet som Sosu </vt:lpstr>
      <vt:lpstr>En tidslinje omkring omsorgsbegrebets anvendelse og betydning i de sidste 100 år. </vt:lpstr>
      <vt:lpstr>Opgavens indhold: Hvorfor er forståelsen af omsorg relevant for kommende Sosu medarbejdere.</vt:lpstr>
      <vt:lpstr>I skal benytte fagord</vt:lpstr>
      <vt:lpstr>I skal lave nedslag i jeres tidslinje</vt:lpstr>
      <vt:lpstr>Gode råd</vt:lpstr>
      <vt:lpstr>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Omsorg i arbejdet som Sosu</dc:title>
  <dc:creator>Eva Bøgen</dc:creator>
  <cp:lastModifiedBy>Eva Bøgen</cp:lastModifiedBy>
  <cp:revision>2</cp:revision>
  <dcterms:created xsi:type="dcterms:W3CDTF">2022-06-13T07:58:56Z</dcterms:created>
  <dcterms:modified xsi:type="dcterms:W3CDTF">2022-09-09T08:08:07Z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0x010100DD4EBFFD5AF58045862BB8DB17534C85</vt:lpwstr>
  </property>
</Properties>
</file>