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7" r:id="rId5"/>
    <p:sldId id="263" r:id="rId6"/>
    <p:sldId id="274" r:id="rId7"/>
    <p:sldId id="278" r:id="rId8"/>
    <p:sldId id="280" r:id="rId9"/>
    <p:sldId id="275" r:id="rId10"/>
    <p:sldId id="279" r:id="rId11"/>
    <p:sldId id="276" r:id="rId12"/>
    <p:sldId id="277" r:id="rId13"/>
    <p:sldId id="259" r:id="rId14"/>
    <p:sldId id="265" r:id="rId15"/>
    <p:sldId id="268" r:id="rId16"/>
    <p:sldId id="272" r:id="rId17"/>
    <p:sldId id="273" r:id="rId18"/>
    <p:sldId id="267" r:id="rId19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2C7F729-3710-46A8-B10E-3BBE670DD653}" v="61" dt="2021-11-13T19:20:46.501"/>
    <p1510:client id="{C0825B59-51D0-85D5-5AA9-6F695F0B7011}" v="23" dt="2023-03-14T13:28:53.302"/>
    <p1510:client id="{DF671D0C-FA8F-61A3-AF6E-7BCFB832C557}" v="7" dt="2023-03-15T10:22:47.64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9" d="100"/>
          <a:sy n="79" d="100"/>
        </p:scale>
        <p:origin x="85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erit Greffel (BGRE - Kontorassistent - AK - ventures)" userId="S::bgre@aabc.dk::46f4acb3-58d0-49ec-b1c7-f6dec37e9c10" providerId="AD" clId="Web-{DF671D0C-FA8F-61A3-AF6E-7BCFB832C557}"/>
    <pc:docChg chg="modSld">
      <pc:chgData name="Berit Greffel (BGRE - Kontorassistent - AK - ventures)" userId="S::bgre@aabc.dk::46f4acb3-58d0-49ec-b1c7-f6dec37e9c10" providerId="AD" clId="Web-{DF671D0C-FA8F-61A3-AF6E-7BCFB832C557}" dt="2023-03-15T10:22:42.336" v="3" actId="20577"/>
      <pc:docMkLst>
        <pc:docMk/>
      </pc:docMkLst>
      <pc:sldChg chg="modSp">
        <pc:chgData name="Berit Greffel (BGRE - Kontorassistent - AK - ventures)" userId="S::bgre@aabc.dk::46f4acb3-58d0-49ec-b1c7-f6dec37e9c10" providerId="AD" clId="Web-{DF671D0C-FA8F-61A3-AF6E-7BCFB832C557}" dt="2023-03-15T10:14:53.488" v="2" actId="20577"/>
        <pc:sldMkLst>
          <pc:docMk/>
          <pc:sldMk cId="3460233950" sldId="263"/>
        </pc:sldMkLst>
        <pc:spChg chg="mod">
          <ac:chgData name="Berit Greffel (BGRE - Kontorassistent - AK - ventures)" userId="S::bgre@aabc.dk::46f4acb3-58d0-49ec-b1c7-f6dec37e9c10" providerId="AD" clId="Web-{DF671D0C-FA8F-61A3-AF6E-7BCFB832C557}" dt="2023-03-15T10:14:53.488" v="2" actId="20577"/>
          <ac:spMkLst>
            <pc:docMk/>
            <pc:sldMk cId="3460233950" sldId="263"/>
            <ac:spMk id="3" creationId="{D94B0E9B-98D9-4C3D-AC31-1C9731979415}"/>
          </ac:spMkLst>
        </pc:spChg>
      </pc:sldChg>
      <pc:sldChg chg="modSp">
        <pc:chgData name="Berit Greffel (BGRE - Kontorassistent - AK - ventures)" userId="S::bgre@aabc.dk::46f4acb3-58d0-49ec-b1c7-f6dec37e9c10" providerId="AD" clId="Web-{DF671D0C-FA8F-61A3-AF6E-7BCFB832C557}" dt="2023-03-15T10:22:42.336" v="3" actId="20577"/>
        <pc:sldMkLst>
          <pc:docMk/>
          <pc:sldMk cId="2865883211" sldId="265"/>
        </pc:sldMkLst>
        <pc:spChg chg="mod">
          <ac:chgData name="Berit Greffel (BGRE - Kontorassistent - AK - ventures)" userId="S::bgre@aabc.dk::46f4acb3-58d0-49ec-b1c7-f6dec37e9c10" providerId="AD" clId="Web-{DF671D0C-FA8F-61A3-AF6E-7BCFB832C557}" dt="2023-03-15T10:22:42.336" v="3" actId="20577"/>
          <ac:spMkLst>
            <pc:docMk/>
            <pc:sldMk cId="2865883211" sldId="265"/>
            <ac:spMk id="18" creationId="{68A3A384-D96B-4353-8AF7-8D54FB3EDDAC}"/>
          </ac:spMkLst>
        </pc:spChg>
      </pc:sldChg>
    </pc:docChg>
  </pc:docChgLst>
  <pc:docChgLst>
    <pc:chgData name="Berit Greffel (BGRE - Kontorassistent - AK - ventures)" userId="S::bgre@aabc.dk::46f4acb3-58d0-49ec-b1c7-f6dec37e9c10" providerId="AD" clId="Web-{C0825B59-51D0-85D5-5AA9-6F695F0B7011}"/>
    <pc:docChg chg="modSld">
      <pc:chgData name="Berit Greffel (BGRE - Kontorassistent - AK - ventures)" userId="S::bgre@aabc.dk::46f4acb3-58d0-49ec-b1c7-f6dec37e9c10" providerId="AD" clId="Web-{C0825B59-51D0-85D5-5AA9-6F695F0B7011}" dt="2023-03-14T13:28:53.302" v="17" actId="20577"/>
      <pc:docMkLst>
        <pc:docMk/>
      </pc:docMkLst>
      <pc:sldChg chg="modSp">
        <pc:chgData name="Berit Greffel (BGRE - Kontorassistent - AK - ventures)" userId="S::bgre@aabc.dk::46f4acb3-58d0-49ec-b1c7-f6dec37e9c10" providerId="AD" clId="Web-{C0825B59-51D0-85D5-5AA9-6F695F0B7011}" dt="2023-03-14T13:27:43.535" v="14" actId="20577"/>
        <pc:sldMkLst>
          <pc:docMk/>
          <pc:sldMk cId="742887892" sldId="267"/>
        </pc:sldMkLst>
        <pc:spChg chg="mod">
          <ac:chgData name="Berit Greffel (BGRE - Kontorassistent - AK - ventures)" userId="S::bgre@aabc.dk::46f4acb3-58d0-49ec-b1c7-f6dec37e9c10" providerId="AD" clId="Web-{C0825B59-51D0-85D5-5AA9-6F695F0B7011}" dt="2023-03-14T13:27:43.535" v="14" actId="20577"/>
          <ac:spMkLst>
            <pc:docMk/>
            <pc:sldMk cId="742887892" sldId="267"/>
            <ac:spMk id="3" creationId="{C9233F4E-2D99-43D0-A22A-1DB77B94BB69}"/>
          </ac:spMkLst>
        </pc:spChg>
      </pc:sldChg>
      <pc:sldChg chg="modSp">
        <pc:chgData name="Berit Greffel (BGRE - Kontorassistent - AK - ventures)" userId="S::bgre@aabc.dk::46f4acb3-58d0-49ec-b1c7-f6dec37e9c10" providerId="AD" clId="Web-{C0825B59-51D0-85D5-5AA9-6F695F0B7011}" dt="2023-03-14T13:25:39.471" v="10" actId="20577"/>
        <pc:sldMkLst>
          <pc:docMk/>
          <pc:sldMk cId="742772035" sldId="268"/>
        </pc:sldMkLst>
        <pc:spChg chg="mod">
          <ac:chgData name="Berit Greffel (BGRE - Kontorassistent - AK - ventures)" userId="S::bgre@aabc.dk::46f4acb3-58d0-49ec-b1c7-f6dec37e9c10" providerId="AD" clId="Web-{C0825B59-51D0-85D5-5AA9-6F695F0B7011}" dt="2023-03-14T13:25:39.471" v="10" actId="20577"/>
          <ac:spMkLst>
            <pc:docMk/>
            <pc:sldMk cId="742772035" sldId="268"/>
            <ac:spMk id="3" creationId="{EE578402-1BD7-4318-A331-7DDF0FE45BB7}"/>
          </ac:spMkLst>
        </pc:spChg>
      </pc:sldChg>
      <pc:sldChg chg="modSp">
        <pc:chgData name="Berit Greffel (BGRE - Kontorassistent - AK - ventures)" userId="S::bgre@aabc.dk::46f4acb3-58d0-49ec-b1c7-f6dec37e9c10" providerId="AD" clId="Web-{C0825B59-51D0-85D5-5AA9-6F695F0B7011}" dt="2023-03-14T13:26:02.081" v="11" actId="20577"/>
        <pc:sldMkLst>
          <pc:docMk/>
          <pc:sldMk cId="3309144949" sldId="272"/>
        </pc:sldMkLst>
        <pc:spChg chg="mod">
          <ac:chgData name="Berit Greffel (BGRE - Kontorassistent - AK - ventures)" userId="S::bgre@aabc.dk::46f4acb3-58d0-49ec-b1c7-f6dec37e9c10" providerId="AD" clId="Web-{C0825B59-51D0-85D5-5AA9-6F695F0B7011}" dt="2023-03-14T13:26:02.081" v="11" actId="20577"/>
          <ac:spMkLst>
            <pc:docMk/>
            <pc:sldMk cId="3309144949" sldId="272"/>
            <ac:spMk id="3" creationId="{23457864-DFD5-493D-9AB7-6645491768FD}"/>
          </ac:spMkLst>
        </pc:spChg>
      </pc:sldChg>
      <pc:sldChg chg="modSp">
        <pc:chgData name="Berit Greffel (BGRE - Kontorassistent - AK - ventures)" userId="S::bgre@aabc.dk::46f4acb3-58d0-49ec-b1c7-f6dec37e9c10" providerId="AD" clId="Web-{C0825B59-51D0-85D5-5AA9-6F695F0B7011}" dt="2023-03-14T13:28:19.114" v="15" actId="20577"/>
        <pc:sldMkLst>
          <pc:docMk/>
          <pc:sldMk cId="4165154467" sldId="275"/>
        </pc:sldMkLst>
        <pc:spChg chg="mod">
          <ac:chgData name="Berit Greffel (BGRE - Kontorassistent - AK - ventures)" userId="S::bgre@aabc.dk::46f4acb3-58d0-49ec-b1c7-f6dec37e9c10" providerId="AD" clId="Web-{C0825B59-51D0-85D5-5AA9-6F695F0B7011}" dt="2023-03-14T13:28:19.114" v="15" actId="20577"/>
          <ac:spMkLst>
            <pc:docMk/>
            <pc:sldMk cId="4165154467" sldId="275"/>
            <ac:spMk id="3" creationId="{1C99380A-0DC0-4201-9604-8061DD895F0B}"/>
          </ac:spMkLst>
        </pc:spChg>
      </pc:sldChg>
      <pc:sldChg chg="modSp">
        <pc:chgData name="Berit Greffel (BGRE - Kontorassistent - AK - ventures)" userId="S::bgre@aabc.dk::46f4acb3-58d0-49ec-b1c7-f6dec37e9c10" providerId="AD" clId="Web-{C0825B59-51D0-85D5-5AA9-6F695F0B7011}" dt="2023-03-14T13:28:53.302" v="17" actId="20577"/>
        <pc:sldMkLst>
          <pc:docMk/>
          <pc:sldMk cId="2822991150" sldId="277"/>
        </pc:sldMkLst>
        <pc:spChg chg="mod">
          <ac:chgData name="Berit Greffel (BGRE - Kontorassistent - AK - ventures)" userId="S::bgre@aabc.dk::46f4acb3-58d0-49ec-b1c7-f6dec37e9c10" providerId="AD" clId="Web-{C0825B59-51D0-85D5-5AA9-6F695F0B7011}" dt="2023-03-14T13:28:53.302" v="17" actId="20577"/>
          <ac:spMkLst>
            <pc:docMk/>
            <pc:sldMk cId="2822991150" sldId="277"/>
            <ac:spMk id="3" creationId="{FFEBFB04-4D02-4387-AC6C-999F91C9DEB8}"/>
          </ac:spMkLst>
        </pc:spChg>
      </pc:sldChg>
      <pc:sldChg chg="modSp">
        <pc:chgData name="Berit Greffel (BGRE - Kontorassistent - AK - ventures)" userId="S::bgre@aabc.dk::46f4acb3-58d0-49ec-b1c7-f6dec37e9c10" providerId="AD" clId="Web-{C0825B59-51D0-85D5-5AA9-6F695F0B7011}" dt="2023-03-14T13:21:18.857" v="3" actId="20577"/>
        <pc:sldMkLst>
          <pc:docMk/>
          <pc:sldMk cId="2594103394" sldId="278"/>
        </pc:sldMkLst>
        <pc:spChg chg="mod">
          <ac:chgData name="Berit Greffel (BGRE - Kontorassistent - AK - ventures)" userId="S::bgre@aabc.dk::46f4acb3-58d0-49ec-b1c7-f6dec37e9c10" providerId="AD" clId="Web-{C0825B59-51D0-85D5-5AA9-6F695F0B7011}" dt="2023-03-14T13:21:18.857" v="3" actId="20577"/>
          <ac:spMkLst>
            <pc:docMk/>
            <pc:sldMk cId="2594103394" sldId="278"/>
            <ac:spMk id="3" creationId="{77904B15-CD91-45E5-B055-ABE3E9B23B16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8536899-DFBB-4162-9886-D1ED71F46ED9}" type="doc">
      <dgm:prSet loTypeId="urn:microsoft.com/office/officeart/2005/8/layout/hProcess6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a-DK"/>
        </a:p>
      </dgm:t>
    </dgm:pt>
    <dgm:pt modelId="{F8FAF121-9522-4306-8723-54FAC5E6B15E}">
      <dgm:prSet phldrT="[Tekst]" custT="1"/>
      <dgm:spPr>
        <a:solidFill>
          <a:schemeClr val="bg1">
            <a:lumMod val="50000"/>
          </a:schemeClr>
        </a:solidFill>
      </dgm:spPr>
      <dgm:t>
        <a:bodyPr/>
        <a:lstStyle/>
        <a:p>
          <a:r>
            <a:rPr lang="da-DK" sz="1400" dirty="0"/>
            <a:t>Undersøge </a:t>
          </a:r>
        </a:p>
      </dgm:t>
    </dgm:pt>
    <dgm:pt modelId="{242546ED-66A4-48F1-91AC-B274456E3EB8}" type="parTrans" cxnId="{C86E57AF-57F1-4F54-9DAE-15139DBCAD29}">
      <dgm:prSet/>
      <dgm:spPr/>
      <dgm:t>
        <a:bodyPr/>
        <a:lstStyle/>
        <a:p>
          <a:endParaRPr lang="da-DK"/>
        </a:p>
      </dgm:t>
    </dgm:pt>
    <dgm:pt modelId="{304BA838-094A-4211-8E15-9BB02588F26A}" type="sibTrans" cxnId="{C86E57AF-57F1-4F54-9DAE-15139DBCAD29}">
      <dgm:prSet/>
      <dgm:spPr/>
      <dgm:t>
        <a:bodyPr/>
        <a:lstStyle/>
        <a:p>
          <a:endParaRPr lang="da-DK"/>
        </a:p>
      </dgm:t>
    </dgm:pt>
    <dgm:pt modelId="{606F5A32-6C3B-4EAB-AEF0-23B507AD14D8}">
      <dgm:prSet phldrT="[Tekst]" custT="1"/>
      <dgm:spPr>
        <a:solidFill>
          <a:srgbClr val="92D050">
            <a:alpha val="90000"/>
          </a:srgbClr>
        </a:solidFill>
      </dgm:spPr>
      <dgm:t>
        <a:bodyPr/>
        <a:lstStyle/>
        <a:p>
          <a:r>
            <a:rPr lang="da-DK" sz="1400" dirty="0"/>
            <a:t>Problemfelter/emner </a:t>
          </a:r>
        </a:p>
      </dgm:t>
    </dgm:pt>
    <dgm:pt modelId="{34DD1C79-7A07-43B0-AAC7-1AE193327C91}" type="parTrans" cxnId="{AFEE57FB-D435-46A2-845C-8CDD28F084FF}">
      <dgm:prSet/>
      <dgm:spPr/>
      <dgm:t>
        <a:bodyPr/>
        <a:lstStyle/>
        <a:p>
          <a:endParaRPr lang="da-DK"/>
        </a:p>
      </dgm:t>
    </dgm:pt>
    <dgm:pt modelId="{D067A6F1-86DA-49DB-828E-B5243B4D406A}" type="sibTrans" cxnId="{AFEE57FB-D435-46A2-845C-8CDD28F084FF}">
      <dgm:prSet/>
      <dgm:spPr/>
      <dgm:t>
        <a:bodyPr/>
        <a:lstStyle/>
        <a:p>
          <a:endParaRPr lang="da-DK"/>
        </a:p>
      </dgm:t>
    </dgm:pt>
    <dgm:pt modelId="{F91C9173-9CDC-4513-B4A9-3A1AD3859A04}">
      <dgm:prSet phldrT="[Tekst]" custT="1"/>
      <dgm:spPr>
        <a:solidFill>
          <a:srgbClr val="92D050">
            <a:alpha val="90000"/>
          </a:srgbClr>
        </a:solidFill>
      </dgm:spPr>
      <dgm:t>
        <a:bodyPr/>
        <a:lstStyle/>
        <a:p>
          <a:r>
            <a:rPr lang="da-DK" sz="1400" dirty="0"/>
            <a:t>Hvad har vores interesse? </a:t>
          </a:r>
        </a:p>
      </dgm:t>
    </dgm:pt>
    <dgm:pt modelId="{2FBA0C70-D4C8-42D7-8321-93AF0393D919}" type="parTrans" cxnId="{E3F9ECBD-50A3-42CB-A509-A34F9A6586CE}">
      <dgm:prSet/>
      <dgm:spPr/>
      <dgm:t>
        <a:bodyPr/>
        <a:lstStyle/>
        <a:p>
          <a:endParaRPr lang="da-DK"/>
        </a:p>
      </dgm:t>
    </dgm:pt>
    <dgm:pt modelId="{0A86D741-F201-4979-BF2D-17A5147E523D}" type="sibTrans" cxnId="{E3F9ECBD-50A3-42CB-A509-A34F9A6586CE}">
      <dgm:prSet/>
      <dgm:spPr/>
      <dgm:t>
        <a:bodyPr/>
        <a:lstStyle/>
        <a:p>
          <a:endParaRPr lang="da-DK"/>
        </a:p>
      </dgm:t>
    </dgm:pt>
    <dgm:pt modelId="{49CBDE36-87CA-4E8E-8F72-D3AA9D74889F}">
      <dgm:prSet phldrT="[Tekst]" custT="1"/>
      <dgm:spPr>
        <a:solidFill>
          <a:schemeClr val="bg1">
            <a:lumMod val="50000"/>
          </a:schemeClr>
        </a:solidFill>
      </dgm:spPr>
      <dgm:t>
        <a:bodyPr/>
        <a:lstStyle/>
        <a:p>
          <a:r>
            <a:rPr lang="da-DK" sz="1400" dirty="0"/>
            <a:t>Definere </a:t>
          </a:r>
          <a:r>
            <a:rPr lang="da-DK" sz="1400" dirty="0" err="1"/>
            <a:t>problem-stilling</a:t>
          </a:r>
          <a:r>
            <a:rPr lang="da-DK" sz="1400" dirty="0"/>
            <a:t> </a:t>
          </a:r>
        </a:p>
      </dgm:t>
    </dgm:pt>
    <dgm:pt modelId="{19EE2C45-C82F-4FCE-8C6D-7FB78815A728}" type="parTrans" cxnId="{A731A70A-D632-43FD-A7C6-B3F4C971314F}">
      <dgm:prSet/>
      <dgm:spPr/>
      <dgm:t>
        <a:bodyPr/>
        <a:lstStyle/>
        <a:p>
          <a:endParaRPr lang="da-DK"/>
        </a:p>
      </dgm:t>
    </dgm:pt>
    <dgm:pt modelId="{E6877840-A064-4081-ADB1-6087774339D6}" type="sibTrans" cxnId="{A731A70A-D632-43FD-A7C6-B3F4C971314F}">
      <dgm:prSet/>
      <dgm:spPr/>
      <dgm:t>
        <a:bodyPr/>
        <a:lstStyle/>
        <a:p>
          <a:endParaRPr lang="da-DK"/>
        </a:p>
      </dgm:t>
    </dgm:pt>
    <dgm:pt modelId="{6C44F9CE-661B-45F4-8645-665950BC7C5F}">
      <dgm:prSet phldrT="[Tekst]"/>
      <dgm:spPr>
        <a:solidFill>
          <a:srgbClr val="FFC000">
            <a:alpha val="90000"/>
          </a:srgbClr>
        </a:solidFill>
      </dgm:spPr>
      <dgm:t>
        <a:bodyPr/>
        <a:lstStyle/>
        <a:p>
          <a:r>
            <a:rPr lang="da-DK" dirty="0"/>
            <a:t>Fokus </a:t>
          </a:r>
        </a:p>
      </dgm:t>
    </dgm:pt>
    <dgm:pt modelId="{CD7208C7-C028-4C87-AFBE-03FEBBB70595}" type="parTrans" cxnId="{F75A1804-7F4C-4D00-AD59-80ED7D4E0133}">
      <dgm:prSet/>
      <dgm:spPr/>
      <dgm:t>
        <a:bodyPr/>
        <a:lstStyle/>
        <a:p>
          <a:endParaRPr lang="da-DK"/>
        </a:p>
      </dgm:t>
    </dgm:pt>
    <dgm:pt modelId="{8F09C14D-89F8-4E6C-980B-525945046DC0}" type="sibTrans" cxnId="{F75A1804-7F4C-4D00-AD59-80ED7D4E0133}">
      <dgm:prSet/>
      <dgm:spPr/>
      <dgm:t>
        <a:bodyPr/>
        <a:lstStyle/>
        <a:p>
          <a:endParaRPr lang="da-DK"/>
        </a:p>
      </dgm:t>
    </dgm:pt>
    <dgm:pt modelId="{6C983F4A-5E9E-486E-9AF2-19CFF4952FCE}">
      <dgm:prSet phldrT="[Tekst]"/>
      <dgm:spPr>
        <a:solidFill>
          <a:srgbClr val="FFC000">
            <a:alpha val="90000"/>
          </a:srgbClr>
        </a:solidFill>
      </dgm:spPr>
      <dgm:t>
        <a:bodyPr/>
        <a:lstStyle/>
        <a:p>
          <a:r>
            <a:rPr lang="da-DK" dirty="0"/>
            <a:t>Forbedringer </a:t>
          </a:r>
        </a:p>
      </dgm:t>
    </dgm:pt>
    <dgm:pt modelId="{83BFBBB6-894A-4BF0-9BE7-18832192D497}" type="parTrans" cxnId="{FB34132D-8A95-400F-8B00-C3375AAD0461}">
      <dgm:prSet/>
      <dgm:spPr/>
      <dgm:t>
        <a:bodyPr/>
        <a:lstStyle/>
        <a:p>
          <a:endParaRPr lang="da-DK"/>
        </a:p>
      </dgm:t>
    </dgm:pt>
    <dgm:pt modelId="{2B20BD73-9BD8-46B5-9DF4-9F1FC0274B96}" type="sibTrans" cxnId="{FB34132D-8A95-400F-8B00-C3375AAD0461}">
      <dgm:prSet/>
      <dgm:spPr/>
      <dgm:t>
        <a:bodyPr/>
        <a:lstStyle/>
        <a:p>
          <a:endParaRPr lang="da-DK"/>
        </a:p>
      </dgm:t>
    </dgm:pt>
    <dgm:pt modelId="{871749E9-0C1E-4FAD-A113-584D0189EE33}">
      <dgm:prSet phldrT="[Tekst]" custT="1"/>
      <dgm:spPr>
        <a:solidFill>
          <a:schemeClr val="bg1">
            <a:lumMod val="50000"/>
          </a:schemeClr>
        </a:solidFill>
      </dgm:spPr>
      <dgm:t>
        <a:bodyPr/>
        <a:lstStyle/>
        <a:p>
          <a:r>
            <a:rPr lang="da-DK" sz="1400" dirty="0"/>
            <a:t>Udvikle/</a:t>
          </a:r>
        </a:p>
        <a:p>
          <a:r>
            <a:rPr lang="da-DK" sz="1400" dirty="0"/>
            <a:t>producere </a:t>
          </a:r>
        </a:p>
      </dgm:t>
    </dgm:pt>
    <dgm:pt modelId="{88F929B9-EBD9-4044-97BD-D03810BB8FA7}" type="parTrans" cxnId="{A4D2639A-B251-43E8-AB6B-0E58CD59AC26}">
      <dgm:prSet/>
      <dgm:spPr/>
      <dgm:t>
        <a:bodyPr/>
        <a:lstStyle/>
        <a:p>
          <a:endParaRPr lang="da-DK"/>
        </a:p>
      </dgm:t>
    </dgm:pt>
    <dgm:pt modelId="{03FEC1E7-9059-433E-BA98-6EE3E108264F}" type="sibTrans" cxnId="{A4D2639A-B251-43E8-AB6B-0E58CD59AC26}">
      <dgm:prSet/>
      <dgm:spPr/>
      <dgm:t>
        <a:bodyPr/>
        <a:lstStyle/>
        <a:p>
          <a:endParaRPr lang="da-DK"/>
        </a:p>
      </dgm:t>
    </dgm:pt>
    <dgm:pt modelId="{4B45FA92-BB3A-4C7E-83B3-87C4893E9445}">
      <dgm:prSet phldrT="[Tekst]"/>
      <dgm:spPr>
        <a:solidFill>
          <a:srgbClr val="FF0000"/>
        </a:solidFill>
      </dgm:spPr>
      <dgm:t>
        <a:bodyPr/>
        <a:lstStyle/>
        <a:p>
          <a:r>
            <a:rPr lang="da-DK" dirty="0"/>
            <a:t>Eksperimentere og afprøve</a:t>
          </a:r>
        </a:p>
      </dgm:t>
    </dgm:pt>
    <dgm:pt modelId="{289CBA09-EA7A-41BD-B107-8D61139A684B}" type="parTrans" cxnId="{62B6B17D-F102-4252-8795-15A5E8AE8F82}">
      <dgm:prSet/>
      <dgm:spPr/>
      <dgm:t>
        <a:bodyPr/>
        <a:lstStyle/>
        <a:p>
          <a:endParaRPr lang="da-DK"/>
        </a:p>
      </dgm:t>
    </dgm:pt>
    <dgm:pt modelId="{AC412A95-97C3-4C84-B5BD-E34F8CC9B4C2}" type="sibTrans" cxnId="{62B6B17D-F102-4252-8795-15A5E8AE8F82}">
      <dgm:prSet/>
      <dgm:spPr/>
      <dgm:t>
        <a:bodyPr/>
        <a:lstStyle/>
        <a:p>
          <a:endParaRPr lang="da-DK"/>
        </a:p>
      </dgm:t>
    </dgm:pt>
    <dgm:pt modelId="{B47D4284-B595-406B-AFBD-67A7426347B9}">
      <dgm:prSet phldrT="[Tekst]"/>
      <dgm:spPr>
        <a:solidFill>
          <a:srgbClr val="FFC000">
            <a:alpha val="90000"/>
          </a:srgbClr>
        </a:solidFill>
      </dgm:spPr>
      <dgm:t>
        <a:bodyPr/>
        <a:lstStyle/>
        <a:p>
          <a:r>
            <a:rPr lang="da-DK" dirty="0"/>
            <a:t>Formidling </a:t>
          </a:r>
        </a:p>
      </dgm:t>
    </dgm:pt>
    <dgm:pt modelId="{D5209CD6-B594-4A11-B63A-261EDAF256E6}" type="parTrans" cxnId="{2993311D-973D-49AC-9865-F7DDFDBF88D3}">
      <dgm:prSet/>
      <dgm:spPr/>
      <dgm:t>
        <a:bodyPr/>
        <a:lstStyle/>
        <a:p>
          <a:endParaRPr lang="da-DK"/>
        </a:p>
      </dgm:t>
    </dgm:pt>
    <dgm:pt modelId="{1A5BEC54-7114-47B4-99A2-45565DB03282}" type="sibTrans" cxnId="{2993311D-973D-49AC-9865-F7DDFDBF88D3}">
      <dgm:prSet/>
      <dgm:spPr/>
      <dgm:t>
        <a:bodyPr/>
        <a:lstStyle/>
        <a:p>
          <a:endParaRPr lang="da-DK"/>
        </a:p>
      </dgm:t>
    </dgm:pt>
    <dgm:pt modelId="{7EB1E3F5-AD57-42BE-9349-95E069CA4F21}">
      <dgm:prSet phldrT="[Tekst]"/>
      <dgm:spPr>
        <a:solidFill>
          <a:srgbClr val="FF0000"/>
        </a:solidFill>
      </dgm:spPr>
      <dgm:t>
        <a:bodyPr/>
        <a:lstStyle/>
        <a:p>
          <a:endParaRPr lang="da-DK" dirty="0"/>
        </a:p>
      </dgm:t>
    </dgm:pt>
    <dgm:pt modelId="{EE9F2216-292B-4417-8979-12F57E3BE0D3}" type="sibTrans" cxnId="{58728002-0B41-4653-BCE3-CB8D169C0797}">
      <dgm:prSet/>
      <dgm:spPr/>
      <dgm:t>
        <a:bodyPr/>
        <a:lstStyle/>
        <a:p>
          <a:endParaRPr lang="da-DK"/>
        </a:p>
      </dgm:t>
    </dgm:pt>
    <dgm:pt modelId="{3A710784-23ED-49E8-8C19-DFA2380C856D}" type="parTrans" cxnId="{58728002-0B41-4653-BCE3-CB8D169C0797}">
      <dgm:prSet/>
      <dgm:spPr/>
      <dgm:t>
        <a:bodyPr/>
        <a:lstStyle/>
        <a:p>
          <a:endParaRPr lang="da-DK"/>
        </a:p>
      </dgm:t>
    </dgm:pt>
    <dgm:pt modelId="{B381493F-A9BE-4703-AF30-8EC3A67A7217}">
      <dgm:prSet phldrT="[Tekst]"/>
      <dgm:spPr>
        <a:solidFill>
          <a:srgbClr val="FF0000"/>
        </a:solidFill>
      </dgm:spPr>
      <dgm:t>
        <a:bodyPr/>
        <a:lstStyle/>
        <a:p>
          <a:endParaRPr lang="da-DK" dirty="0"/>
        </a:p>
      </dgm:t>
    </dgm:pt>
    <dgm:pt modelId="{19B239B8-46BF-4655-A41D-D5B3286B4818}" type="parTrans" cxnId="{6E19AF54-7A7F-41EE-80CD-D1017B9A899E}">
      <dgm:prSet/>
      <dgm:spPr/>
      <dgm:t>
        <a:bodyPr/>
        <a:lstStyle/>
        <a:p>
          <a:endParaRPr lang="da-DK"/>
        </a:p>
      </dgm:t>
    </dgm:pt>
    <dgm:pt modelId="{DD3587E4-FAD5-4E2A-AFDE-F7E4B1E31E3F}" type="sibTrans" cxnId="{6E19AF54-7A7F-41EE-80CD-D1017B9A899E}">
      <dgm:prSet/>
      <dgm:spPr/>
      <dgm:t>
        <a:bodyPr/>
        <a:lstStyle/>
        <a:p>
          <a:endParaRPr lang="da-DK"/>
        </a:p>
      </dgm:t>
    </dgm:pt>
    <dgm:pt modelId="{2E8CB1B4-B38F-4331-91BD-6FAF9C220D3E}">
      <dgm:prSet phldrT="[Tekst]"/>
      <dgm:spPr>
        <a:solidFill>
          <a:srgbClr val="FF0000"/>
        </a:solidFill>
      </dgm:spPr>
      <dgm:t>
        <a:bodyPr/>
        <a:lstStyle/>
        <a:p>
          <a:r>
            <a:rPr lang="da-DK" dirty="0"/>
            <a:t>Til og fravalg  </a:t>
          </a:r>
        </a:p>
      </dgm:t>
    </dgm:pt>
    <dgm:pt modelId="{96AAF629-57F3-444F-9C2F-12A554ED5169}" type="parTrans" cxnId="{EF02B949-FCC3-4792-A980-FBF860B86D60}">
      <dgm:prSet/>
      <dgm:spPr/>
      <dgm:t>
        <a:bodyPr/>
        <a:lstStyle/>
        <a:p>
          <a:endParaRPr lang="da-DK"/>
        </a:p>
      </dgm:t>
    </dgm:pt>
    <dgm:pt modelId="{0F3A5D0E-A399-423D-AA78-44D3335D29EC}" type="sibTrans" cxnId="{EF02B949-FCC3-4792-A980-FBF860B86D60}">
      <dgm:prSet/>
      <dgm:spPr/>
      <dgm:t>
        <a:bodyPr/>
        <a:lstStyle/>
        <a:p>
          <a:endParaRPr lang="da-DK"/>
        </a:p>
      </dgm:t>
    </dgm:pt>
    <dgm:pt modelId="{D33CCF1F-3433-4417-BA17-B3FC133F28D0}">
      <dgm:prSet phldrT="[Tekst]"/>
      <dgm:spPr>
        <a:solidFill>
          <a:srgbClr val="FF0000"/>
        </a:solidFill>
      </dgm:spPr>
      <dgm:t>
        <a:bodyPr/>
        <a:lstStyle/>
        <a:p>
          <a:endParaRPr lang="da-DK" dirty="0"/>
        </a:p>
      </dgm:t>
    </dgm:pt>
    <dgm:pt modelId="{9675A4DF-04C1-41E3-B4AC-6D1DC1A66F81}" type="parTrans" cxnId="{E8221474-0925-4F52-8547-743C7B860BB8}">
      <dgm:prSet/>
      <dgm:spPr/>
      <dgm:t>
        <a:bodyPr/>
        <a:lstStyle/>
        <a:p>
          <a:endParaRPr lang="da-DK"/>
        </a:p>
      </dgm:t>
    </dgm:pt>
    <dgm:pt modelId="{9DDC0388-BFF8-4F05-B382-C19F001DE746}" type="sibTrans" cxnId="{E8221474-0925-4F52-8547-743C7B860BB8}">
      <dgm:prSet/>
      <dgm:spPr/>
      <dgm:t>
        <a:bodyPr/>
        <a:lstStyle/>
        <a:p>
          <a:endParaRPr lang="da-DK"/>
        </a:p>
      </dgm:t>
    </dgm:pt>
    <dgm:pt modelId="{B482352B-D3F5-4219-B44C-1AB89EC8890F}" type="pres">
      <dgm:prSet presAssocID="{E8536899-DFBB-4162-9886-D1ED71F46ED9}" presName="theList" presStyleCnt="0">
        <dgm:presLayoutVars>
          <dgm:dir/>
          <dgm:animLvl val="lvl"/>
          <dgm:resizeHandles val="exact"/>
        </dgm:presLayoutVars>
      </dgm:prSet>
      <dgm:spPr/>
    </dgm:pt>
    <dgm:pt modelId="{1A64A610-5C3E-413D-BC90-EED74E645D94}" type="pres">
      <dgm:prSet presAssocID="{F8FAF121-9522-4306-8723-54FAC5E6B15E}" presName="compNode" presStyleCnt="0"/>
      <dgm:spPr/>
    </dgm:pt>
    <dgm:pt modelId="{5DD2FE02-6110-4B19-B780-EB1CAD2129A2}" type="pres">
      <dgm:prSet presAssocID="{F8FAF121-9522-4306-8723-54FAC5E6B15E}" presName="noGeometry" presStyleCnt="0"/>
      <dgm:spPr/>
    </dgm:pt>
    <dgm:pt modelId="{60324F55-E6C1-4210-91A1-F554068DD350}" type="pres">
      <dgm:prSet presAssocID="{F8FAF121-9522-4306-8723-54FAC5E6B15E}" presName="childTextVisible" presStyleLbl="bgAccFollowNode1" presStyleIdx="0" presStyleCnt="3" custScaleX="90633" custLinFactNeighborX="-655" custLinFactNeighborY="-8221">
        <dgm:presLayoutVars>
          <dgm:bulletEnabled val="1"/>
        </dgm:presLayoutVars>
      </dgm:prSet>
      <dgm:spPr/>
    </dgm:pt>
    <dgm:pt modelId="{45E105A5-E2CB-49C1-9D40-7DF55D83F311}" type="pres">
      <dgm:prSet presAssocID="{F8FAF121-9522-4306-8723-54FAC5E6B15E}" presName="childTextHidden" presStyleLbl="bgAccFollowNode1" presStyleIdx="0" presStyleCnt="3"/>
      <dgm:spPr/>
    </dgm:pt>
    <dgm:pt modelId="{5B8DDA6D-FE19-4E7A-A46C-14893BD979F0}" type="pres">
      <dgm:prSet presAssocID="{F8FAF121-9522-4306-8723-54FAC5E6B15E}" presName="parentText" presStyleLbl="node1" presStyleIdx="0" presStyleCnt="3" custLinFactNeighborX="-379" custLinFactNeighborY="-11852">
        <dgm:presLayoutVars>
          <dgm:chMax val="1"/>
          <dgm:bulletEnabled val="1"/>
        </dgm:presLayoutVars>
      </dgm:prSet>
      <dgm:spPr/>
    </dgm:pt>
    <dgm:pt modelId="{694BBBAA-B7E0-4814-975C-11BFC3EC7412}" type="pres">
      <dgm:prSet presAssocID="{F8FAF121-9522-4306-8723-54FAC5E6B15E}" presName="aSpace" presStyleCnt="0"/>
      <dgm:spPr/>
    </dgm:pt>
    <dgm:pt modelId="{C3A081B6-0E9F-4455-BF17-F7150CE47E90}" type="pres">
      <dgm:prSet presAssocID="{49CBDE36-87CA-4E8E-8F72-D3AA9D74889F}" presName="compNode" presStyleCnt="0"/>
      <dgm:spPr/>
    </dgm:pt>
    <dgm:pt modelId="{8C6D94B5-EDCF-460B-B9B1-59C9908E9BE4}" type="pres">
      <dgm:prSet presAssocID="{49CBDE36-87CA-4E8E-8F72-D3AA9D74889F}" presName="noGeometry" presStyleCnt="0"/>
      <dgm:spPr/>
    </dgm:pt>
    <dgm:pt modelId="{EFA78F8C-DB39-45F8-ACE6-48D97D3F74AC}" type="pres">
      <dgm:prSet presAssocID="{49CBDE36-87CA-4E8E-8F72-D3AA9D74889F}" presName="childTextVisible" presStyleLbl="bgAccFollowNode1" presStyleIdx="1" presStyleCnt="3" custLinFactNeighborX="655" custLinFactNeighborY="-5991">
        <dgm:presLayoutVars>
          <dgm:bulletEnabled val="1"/>
        </dgm:presLayoutVars>
      </dgm:prSet>
      <dgm:spPr/>
    </dgm:pt>
    <dgm:pt modelId="{200CC5A6-7F4D-4FB9-9A99-1BBE5CBAFD4E}" type="pres">
      <dgm:prSet presAssocID="{49CBDE36-87CA-4E8E-8F72-D3AA9D74889F}" presName="childTextHidden" presStyleLbl="bgAccFollowNode1" presStyleIdx="1" presStyleCnt="3"/>
      <dgm:spPr/>
    </dgm:pt>
    <dgm:pt modelId="{F25AD972-3480-4AA3-9347-0A0B00B1E526}" type="pres">
      <dgm:prSet presAssocID="{49CBDE36-87CA-4E8E-8F72-D3AA9D74889F}" presName="parentText" presStyleLbl="node1" presStyleIdx="1" presStyleCnt="3" custLinFactNeighborX="-5063" custLinFactNeighborY="-10149">
        <dgm:presLayoutVars>
          <dgm:chMax val="1"/>
          <dgm:bulletEnabled val="1"/>
        </dgm:presLayoutVars>
      </dgm:prSet>
      <dgm:spPr/>
    </dgm:pt>
    <dgm:pt modelId="{D1522AD4-BA41-4516-98F2-820FEAB2963F}" type="pres">
      <dgm:prSet presAssocID="{49CBDE36-87CA-4E8E-8F72-D3AA9D74889F}" presName="aSpace" presStyleCnt="0"/>
      <dgm:spPr/>
    </dgm:pt>
    <dgm:pt modelId="{E3455A7D-2472-45BD-B8D9-4C2FF4CE878B}" type="pres">
      <dgm:prSet presAssocID="{871749E9-0C1E-4FAD-A113-584D0189EE33}" presName="compNode" presStyleCnt="0"/>
      <dgm:spPr/>
    </dgm:pt>
    <dgm:pt modelId="{9F5ABCDA-C6A1-44DC-8F64-CA95342C6EEA}" type="pres">
      <dgm:prSet presAssocID="{871749E9-0C1E-4FAD-A113-584D0189EE33}" presName="noGeometry" presStyleCnt="0"/>
      <dgm:spPr/>
    </dgm:pt>
    <dgm:pt modelId="{FB117139-3A82-4A11-8B04-984E1A116967}" type="pres">
      <dgm:prSet presAssocID="{871749E9-0C1E-4FAD-A113-584D0189EE33}" presName="childTextVisible" presStyleLbl="bgAccFollowNode1" presStyleIdx="2" presStyleCnt="3" custLinFactNeighborX="-1482" custLinFactNeighborY="375">
        <dgm:presLayoutVars>
          <dgm:bulletEnabled val="1"/>
        </dgm:presLayoutVars>
      </dgm:prSet>
      <dgm:spPr/>
    </dgm:pt>
    <dgm:pt modelId="{A506BAC1-CA54-4646-8849-66D410FFE01B}" type="pres">
      <dgm:prSet presAssocID="{871749E9-0C1E-4FAD-A113-584D0189EE33}" presName="childTextHidden" presStyleLbl="bgAccFollowNode1" presStyleIdx="2" presStyleCnt="3"/>
      <dgm:spPr/>
    </dgm:pt>
    <dgm:pt modelId="{39095F3C-433A-450E-9217-747044275E4A}" type="pres">
      <dgm:prSet presAssocID="{871749E9-0C1E-4FAD-A113-584D0189EE33}" presName="parentText" presStyleLbl="node1" presStyleIdx="2" presStyleCnt="3" custLinFactNeighborY="-893">
        <dgm:presLayoutVars>
          <dgm:chMax val="1"/>
          <dgm:bulletEnabled val="1"/>
        </dgm:presLayoutVars>
      </dgm:prSet>
      <dgm:spPr/>
    </dgm:pt>
  </dgm:ptLst>
  <dgm:cxnLst>
    <dgm:cxn modelId="{C4492501-9C45-4850-8BC4-1783B8415E61}" type="presOf" srcId="{49CBDE36-87CA-4E8E-8F72-D3AA9D74889F}" destId="{F25AD972-3480-4AA3-9347-0A0B00B1E526}" srcOrd="0" destOrd="0" presId="urn:microsoft.com/office/officeart/2005/8/layout/hProcess6"/>
    <dgm:cxn modelId="{58728002-0B41-4653-BCE3-CB8D169C0797}" srcId="{871749E9-0C1E-4FAD-A113-584D0189EE33}" destId="{7EB1E3F5-AD57-42BE-9349-95E069CA4F21}" srcOrd="4" destOrd="0" parTransId="{3A710784-23ED-49E8-8C19-DFA2380C856D}" sibTransId="{EE9F2216-292B-4417-8979-12F57E3BE0D3}"/>
    <dgm:cxn modelId="{F75A1804-7F4C-4D00-AD59-80ED7D4E0133}" srcId="{49CBDE36-87CA-4E8E-8F72-D3AA9D74889F}" destId="{6C44F9CE-661B-45F4-8645-665950BC7C5F}" srcOrd="0" destOrd="0" parTransId="{CD7208C7-C028-4C87-AFBE-03FEBBB70595}" sibTransId="{8F09C14D-89F8-4E6C-980B-525945046DC0}"/>
    <dgm:cxn modelId="{6FA51A05-C743-40A0-ADD2-A7FEFDD81FA6}" type="presOf" srcId="{871749E9-0C1E-4FAD-A113-584D0189EE33}" destId="{39095F3C-433A-450E-9217-747044275E4A}" srcOrd="0" destOrd="0" presId="urn:microsoft.com/office/officeart/2005/8/layout/hProcess6"/>
    <dgm:cxn modelId="{A731A70A-D632-43FD-A7C6-B3F4C971314F}" srcId="{E8536899-DFBB-4162-9886-D1ED71F46ED9}" destId="{49CBDE36-87CA-4E8E-8F72-D3AA9D74889F}" srcOrd="1" destOrd="0" parTransId="{19EE2C45-C82F-4FCE-8C6D-7FB78815A728}" sibTransId="{E6877840-A064-4081-ADB1-6087774339D6}"/>
    <dgm:cxn modelId="{2993311D-973D-49AC-9865-F7DDFDBF88D3}" srcId="{49CBDE36-87CA-4E8E-8F72-D3AA9D74889F}" destId="{B47D4284-B595-406B-AFBD-67A7426347B9}" srcOrd="2" destOrd="0" parTransId="{D5209CD6-B594-4A11-B63A-261EDAF256E6}" sibTransId="{1A5BEC54-7114-47B4-99A2-45565DB03282}"/>
    <dgm:cxn modelId="{A4BA5A1F-05A2-4653-AAD7-EFAE1AB86613}" type="presOf" srcId="{606F5A32-6C3B-4EAB-AEF0-23B507AD14D8}" destId="{45E105A5-E2CB-49C1-9D40-7DF55D83F311}" srcOrd="1" destOrd="0" presId="urn:microsoft.com/office/officeart/2005/8/layout/hProcess6"/>
    <dgm:cxn modelId="{89836520-DC7F-40BB-8AAE-7A1690A16184}" type="presOf" srcId="{B47D4284-B595-406B-AFBD-67A7426347B9}" destId="{200CC5A6-7F4D-4FB9-9A99-1BBE5CBAFD4E}" srcOrd="1" destOrd="2" presId="urn:microsoft.com/office/officeart/2005/8/layout/hProcess6"/>
    <dgm:cxn modelId="{7DF56026-8594-4957-9EDE-588572CB927A}" type="presOf" srcId="{6C983F4A-5E9E-486E-9AF2-19CFF4952FCE}" destId="{EFA78F8C-DB39-45F8-ACE6-48D97D3F74AC}" srcOrd="0" destOrd="1" presId="urn:microsoft.com/office/officeart/2005/8/layout/hProcess6"/>
    <dgm:cxn modelId="{FB34132D-8A95-400F-8B00-C3375AAD0461}" srcId="{49CBDE36-87CA-4E8E-8F72-D3AA9D74889F}" destId="{6C983F4A-5E9E-486E-9AF2-19CFF4952FCE}" srcOrd="1" destOrd="0" parTransId="{83BFBBB6-894A-4BF0-9BE7-18832192D497}" sibTransId="{2B20BD73-9BD8-46B5-9DF4-9F1FC0274B96}"/>
    <dgm:cxn modelId="{BFFF2132-1FB9-4BDC-9E0E-3FBAF5CECF1F}" type="presOf" srcId="{D33CCF1F-3433-4417-BA17-B3FC133F28D0}" destId="{FB117139-3A82-4A11-8B04-984E1A116967}" srcOrd="0" destOrd="0" presId="urn:microsoft.com/office/officeart/2005/8/layout/hProcess6"/>
    <dgm:cxn modelId="{97175332-ECC1-4149-8092-C1BFF6366CF0}" type="presOf" srcId="{F91C9173-9CDC-4513-B4A9-3A1AD3859A04}" destId="{60324F55-E6C1-4210-91A1-F554068DD350}" srcOrd="0" destOrd="1" presId="urn:microsoft.com/office/officeart/2005/8/layout/hProcess6"/>
    <dgm:cxn modelId="{BD9E265B-7493-4C14-B8C1-FF619540B0C6}" type="presOf" srcId="{D33CCF1F-3433-4417-BA17-B3FC133F28D0}" destId="{A506BAC1-CA54-4646-8849-66D410FFE01B}" srcOrd="1" destOrd="0" presId="urn:microsoft.com/office/officeart/2005/8/layout/hProcess6"/>
    <dgm:cxn modelId="{24050A5D-C4F6-4C12-8CA2-EF33DCFAC124}" type="presOf" srcId="{E8536899-DFBB-4162-9886-D1ED71F46ED9}" destId="{B482352B-D3F5-4219-B44C-1AB89EC8890F}" srcOrd="0" destOrd="0" presId="urn:microsoft.com/office/officeart/2005/8/layout/hProcess6"/>
    <dgm:cxn modelId="{54C6245F-A34C-4BFD-A944-6785059CBAD5}" type="presOf" srcId="{2E8CB1B4-B38F-4331-91BD-6FAF9C220D3E}" destId="{A506BAC1-CA54-4646-8849-66D410FFE01B}" srcOrd="1" destOrd="2" presId="urn:microsoft.com/office/officeart/2005/8/layout/hProcess6"/>
    <dgm:cxn modelId="{99576460-29AA-4C05-BBE4-0C4B268BDA44}" type="presOf" srcId="{6C44F9CE-661B-45F4-8645-665950BC7C5F}" destId="{200CC5A6-7F4D-4FB9-9A99-1BBE5CBAFD4E}" srcOrd="1" destOrd="0" presId="urn:microsoft.com/office/officeart/2005/8/layout/hProcess6"/>
    <dgm:cxn modelId="{EF02B949-FCC3-4792-A980-FBF860B86D60}" srcId="{871749E9-0C1E-4FAD-A113-584D0189EE33}" destId="{2E8CB1B4-B38F-4331-91BD-6FAF9C220D3E}" srcOrd="2" destOrd="0" parTransId="{96AAF629-57F3-444F-9C2F-12A554ED5169}" sibTransId="{0F3A5D0E-A399-423D-AA78-44D3335D29EC}"/>
    <dgm:cxn modelId="{E1C14C4B-2CC9-49A9-81D7-A0E9E6C5C643}" type="presOf" srcId="{2E8CB1B4-B38F-4331-91BD-6FAF9C220D3E}" destId="{FB117139-3A82-4A11-8B04-984E1A116967}" srcOrd="0" destOrd="2" presId="urn:microsoft.com/office/officeart/2005/8/layout/hProcess6"/>
    <dgm:cxn modelId="{4103BD50-3B8C-4B97-AD2C-32A7161919EB}" type="presOf" srcId="{606F5A32-6C3B-4EAB-AEF0-23B507AD14D8}" destId="{60324F55-E6C1-4210-91A1-F554068DD350}" srcOrd="0" destOrd="0" presId="urn:microsoft.com/office/officeart/2005/8/layout/hProcess6"/>
    <dgm:cxn modelId="{1402AB71-5921-485B-A348-432492C432BD}" type="presOf" srcId="{B381493F-A9BE-4703-AF30-8EC3A67A7217}" destId="{A506BAC1-CA54-4646-8849-66D410FFE01B}" srcOrd="1" destOrd="3" presId="urn:microsoft.com/office/officeart/2005/8/layout/hProcess6"/>
    <dgm:cxn modelId="{89C94353-BBF8-43E1-81F3-65D954F04F64}" type="presOf" srcId="{B381493F-A9BE-4703-AF30-8EC3A67A7217}" destId="{FB117139-3A82-4A11-8B04-984E1A116967}" srcOrd="0" destOrd="3" presId="urn:microsoft.com/office/officeart/2005/8/layout/hProcess6"/>
    <dgm:cxn modelId="{E8221474-0925-4F52-8547-743C7B860BB8}" srcId="{871749E9-0C1E-4FAD-A113-584D0189EE33}" destId="{D33CCF1F-3433-4417-BA17-B3FC133F28D0}" srcOrd="0" destOrd="0" parTransId="{9675A4DF-04C1-41E3-B4AC-6D1DC1A66F81}" sibTransId="{9DDC0388-BFF8-4F05-B382-C19F001DE746}"/>
    <dgm:cxn modelId="{6E19AF54-7A7F-41EE-80CD-D1017B9A899E}" srcId="{871749E9-0C1E-4FAD-A113-584D0189EE33}" destId="{B381493F-A9BE-4703-AF30-8EC3A67A7217}" srcOrd="3" destOrd="0" parTransId="{19B239B8-46BF-4655-A41D-D5B3286B4818}" sibTransId="{DD3587E4-FAD5-4E2A-AFDE-F7E4B1E31E3F}"/>
    <dgm:cxn modelId="{62B6B17D-F102-4252-8795-15A5E8AE8F82}" srcId="{871749E9-0C1E-4FAD-A113-584D0189EE33}" destId="{4B45FA92-BB3A-4C7E-83B3-87C4893E9445}" srcOrd="1" destOrd="0" parTransId="{289CBA09-EA7A-41BD-B107-8D61139A684B}" sibTransId="{AC412A95-97C3-4C84-B5BD-E34F8CC9B4C2}"/>
    <dgm:cxn modelId="{A4D2639A-B251-43E8-AB6B-0E58CD59AC26}" srcId="{E8536899-DFBB-4162-9886-D1ED71F46ED9}" destId="{871749E9-0C1E-4FAD-A113-584D0189EE33}" srcOrd="2" destOrd="0" parTransId="{88F929B9-EBD9-4044-97BD-D03810BB8FA7}" sibTransId="{03FEC1E7-9059-433E-BA98-6EE3E108264F}"/>
    <dgm:cxn modelId="{76F9A69F-3A11-47D7-A6F5-3C0DC0C5095E}" type="presOf" srcId="{7EB1E3F5-AD57-42BE-9349-95E069CA4F21}" destId="{FB117139-3A82-4A11-8B04-984E1A116967}" srcOrd="0" destOrd="4" presId="urn:microsoft.com/office/officeart/2005/8/layout/hProcess6"/>
    <dgm:cxn modelId="{D908E8A4-420C-411A-8A5F-0429AD519C31}" type="presOf" srcId="{F91C9173-9CDC-4513-B4A9-3A1AD3859A04}" destId="{45E105A5-E2CB-49C1-9D40-7DF55D83F311}" srcOrd="1" destOrd="1" presId="urn:microsoft.com/office/officeart/2005/8/layout/hProcess6"/>
    <dgm:cxn modelId="{817FEEA8-AEFC-47BC-9218-2579B6CA4C9E}" type="presOf" srcId="{F8FAF121-9522-4306-8723-54FAC5E6B15E}" destId="{5B8DDA6D-FE19-4E7A-A46C-14893BD979F0}" srcOrd="0" destOrd="0" presId="urn:microsoft.com/office/officeart/2005/8/layout/hProcess6"/>
    <dgm:cxn modelId="{CF39A6AD-3F03-4ACD-93EF-01A45489BF5F}" type="presOf" srcId="{7EB1E3F5-AD57-42BE-9349-95E069CA4F21}" destId="{A506BAC1-CA54-4646-8849-66D410FFE01B}" srcOrd="1" destOrd="4" presId="urn:microsoft.com/office/officeart/2005/8/layout/hProcess6"/>
    <dgm:cxn modelId="{C86E57AF-57F1-4F54-9DAE-15139DBCAD29}" srcId="{E8536899-DFBB-4162-9886-D1ED71F46ED9}" destId="{F8FAF121-9522-4306-8723-54FAC5E6B15E}" srcOrd="0" destOrd="0" parTransId="{242546ED-66A4-48F1-91AC-B274456E3EB8}" sibTransId="{304BA838-094A-4211-8E15-9BB02588F26A}"/>
    <dgm:cxn modelId="{8015D5B3-0E57-4C0F-9E4C-70C8AB4CB6FE}" type="presOf" srcId="{6C983F4A-5E9E-486E-9AF2-19CFF4952FCE}" destId="{200CC5A6-7F4D-4FB9-9A99-1BBE5CBAFD4E}" srcOrd="1" destOrd="1" presId="urn:microsoft.com/office/officeart/2005/8/layout/hProcess6"/>
    <dgm:cxn modelId="{EC0114B5-1FB1-4224-9F69-8D0A1F6C38F3}" type="presOf" srcId="{4B45FA92-BB3A-4C7E-83B3-87C4893E9445}" destId="{FB117139-3A82-4A11-8B04-984E1A116967}" srcOrd="0" destOrd="1" presId="urn:microsoft.com/office/officeart/2005/8/layout/hProcess6"/>
    <dgm:cxn modelId="{E3F9ECBD-50A3-42CB-A509-A34F9A6586CE}" srcId="{F8FAF121-9522-4306-8723-54FAC5E6B15E}" destId="{F91C9173-9CDC-4513-B4A9-3A1AD3859A04}" srcOrd="1" destOrd="0" parTransId="{2FBA0C70-D4C8-42D7-8321-93AF0393D919}" sibTransId="{0A86D741-F201-4979-BF2D-17A5147E523D}"/>
    <dgm:cxn modelId="{8506AFC5-E948-45E8-8FCF-4191D1D6DE2A}" type="presOf" srcId="{B47D4284-B595-406B-AFBD-67A7426347B9}" destId="{EFA78F8C-DB39-45F8-ACE6-48D97D3F74AC}" srcOrd="0" destOrd="2" presId="urn:microsoft.com/office/officeart/2005/8/layout/hProcess6"/>
    <dgm:cxn modelId="{172B6ACB-F76C-467E-8CF8-D6E1C544C144}" type="presOf" srcId="{6C44F9CE-661B-45F4-8645-665950BC7C5F}" destId="{EFA78F8C-DB39-45F8-ACE6-48D97D3F74AC}" srcOrd="0" destOrd="0" presId="urn:microsoft.com/office/officeart/2005/8/layout/hProcess6"/>
    <dgm:cxn modelId="{03301BE0-7BF9-43D0-B0A9-31C1C392BCA1}" type="presOf" srcId="{4B45FA92-BB3A-4C7E-83B3-87C4893E9445}" destId="{A506BAC1-CA54-4646-8849-66D410FFE01B}" srcOrd="1" destOrd="1" presId="urn:microsoft.com/office/officeart/2005/8/layout/hProcess6"/>
    <dgm:cxn modelId="{AFEE57FB-D435-46A2-845C-8CDD28F084FF}" srcId="{F8FAF121-9522-4306-8723-54FAC5E6B15E}" destId="{606F5A32-6C3B-4EAB-AEF0-23B507AD14D8}" srcOrd="0" destOrd="0" parTransId="{34DD1C79-7A07-43B0-AAC7-1AE193327C91}" sibTransId="{D067A6F1-86DA-49DB-828E-B5243B4D406A}"/>
    <dgm:cxn modelId="{B5838279-B942-4A26-871B-52ADF6BC2CEC}" type="presParOf" srcId="{B482352B-D3F5-4219-B44C-1AB89EC8890F}" destId="{1A64A610-5C3E-413D-BC90-EED74E645D94}" srcOrd="0" destOrd="0" presId="urn:microsoft.com/office/officeart/2005/8/layout/hProcess6"/>
    <dgm:cxn modelId="{BCFB0309-A540-4134-BCDD-AA52FCF3E7DB}" type="presParOf" srcId="{1A64A610-5C3E-413D-BC90-EED74E645D94}" destId="{5DD2FE02-6110-4B19-B780-EB1CAD2129A2}" srcOrd="0" destOrd="0" presId="urn:microsoft.com/office/officeart/2005/8/layout/hProcess6"/>
    <dgm:cxn modelId="{5B15CABB-9E95-41DD-8677-5FDB589EDFC1}" type="presParOf" srcId="{1A64A610-5C3E-413D-BC90-EED74E645D94}" destId="{60324F55-E6C1-4210-91A1-F554068DD350}" srcOrd="1" destOrd="0" presId="urn:microsoft.com/office/officeart/2005/8/layout/hProcess6"/>
    <dgm:cxn modelId="{F74D93E8-7773-46D2-A0EF-C14B3082F47A}" type="presParOf" srcId="{1A64A610-5C3E-413D-BC90-EED74E645D94}" destId="{45E105A5-E2CB-49C1-9D40-7DF55D83F311}" srcOrd="2" destOrd="0" presId="urn:microsoft.com/office/officeart/2005/8/layout/hProcess6"/>
    <dgm:cxn modelId="{2FAB1838-2F17-4A91-AFD1-E3D7C5FFE81C}" type="presParOf" srcId="{1A64A610-5C3E-413D-BC90-EED74E645D94}" destId="{5B8DDA6D-FE19-4E7A-A46C-14893BD979F0}" srcOrd="3" destOrd="0" presId="urn:microsoft.com/office/officeart/2005/8/layout/hProcess6"/>
    <dgm:cxn modelId="{DAD062B9-0B85-44EA-BD54-4143C240FC74}" type="presParOf" srcId="{B482352B-D3F5-4219-B44C-1AB89EC8890F}" destId="{694BBBAA-B7E0-4814-975C-11BFC3EC7412}" srcOrd="1" destOrd="0" presId="urn:microsoft.com/office/officeart/2005/8/layout/hProcess6"/>
    <dgm:cxn modelId="{A27DFDA4-014D-42DE-B7CA-CD8068E97ACF}" type="presParOf" srcId="{B482352B-D3F5-4219-B44C-1AB89EC8890F}" destId="{C3A081B6-0E9F-4455-BF17-F7150CE47E90}" srcOrd="2" destOrd="0" presId="urn:microsoft.com/office/officeart/2005/8/layout/hProcess6"/>
    <dgm:cxn modelId="{AF209D3F-7BE3-42FB-96E3-7AA070DFA739}" type="presParOf" srcId="{C3A081B6-0E9F-4455-BF17-F7150CE47E90}" destId="{8C6D94B5-EDCF-460B-B9B1-59C9908E9BE4}" srcOrd="0" destOrd="0" presId="urn:microsoft.com/office/officeart/2005/8/layout/hProcess6"/>
    <dgm:cxn modelId="{77A5C692-17A1-4C60-80B6-60C791E2777D}" type="presParOf" srcId="{C3A081B6-0E9F-4455-BF17-F7150CE47E90}" destId="{EFA78F8C-DB39-45F8-ACE6-48D97D3F74AC}" srcOrd="1" destOrd="0" presId="urn:microsoft.com/office/officeart/2005/8/layout/hProcess6"/>
    <dgm:cxn modelId="{A22B6419-1E32-45C9-8BFE-07AC70BCA2EA}" type="presParOf" srcId="{C3A081B6-0E9F-4455-BF17-F7150CE47E90}" destId="{200CC5A6-7F4D-4FB9-9A99-1BBE5CBAFD4E}" srcOrd="2" destOrd="0" presId="urn:microsoft.com/office/officeart/2005/8/layout/hProcess6"/>
    <dgm:cxn modelId="{69F81C34-983E-429A-A2BF-141960E3A93D}" type="presParOf" srcId="{C3A081B6-0E9F-4455-BF17-F7150CE47E90}" destId="{F25AD972-3480-4AA3-9347-0A0B00B1E526}" srcOrd="3" destOrd="0" presId="urn:microsoft.com/office/officeart/2005/8/layout/hProcess6"/>
    <dgm:cxn modelId="{D5ACCB1A-9541-408A-9744-66A2D8431370}" type="presParOf" srcId="{B482352B-D3F5-4219-B44C-1AB89EC8890F}" destId="{D1522AD4-BA41-4516-98F2-820FEAB2963F}" srcOrd="3" destOrd="0" presId="urn:microsoft.com/office/officeart/2005/8/layout/hProcess6"/>
    <dgm:cxn modelId="{F6306F6E-AF89-4062-85D4-0FC2D1369D12}" type="presParOf" srcId="{B482352B-D3F5-4219-B44C-1AB89EC8890F}" destId="{E3455A7D-2472-45BD-B8D9-4C2FF4CE878B}" srcOrd="4" destOrd="0" presId="urn:microsoft.com/office/officeart/2005/8/layout/hProcess6"/>
    <dgm:cxn modelId="{05D96254-E21E-45C9-8595-CF7E26CC733D}" type="presParOf" srcId="{E3455A7D-2472-45BD-B8D9-4C2FF4CE878B}" destId="{9F5ABCDA-C6A1-44DC-8F64-CA95342C6EEA}" srcOrd="0" destOrd="0" presId="urn:microsoft.com/office/officeart/2005/8/layout/hProcess6"/>
    <dgm:cxn modelId="{3014E417-3626-4CC3-89D6-1B33BA2A2311}" type="presParOf" srcId="{E3455A7D-2472-45BD-B8D9-4C2FF4CE878B}" destId="{FB117139-3A82-4A11-8B04-984E1A116967}" srcOrd="1" destOrd="0" presId="urn:microsoft.com/office/officeart/2005/8/layout/hProcess6"/>
    <dgm:cxn modelId="{BED1C7F9-5D0C-42A3-8781-A485168B4D7B}" type="presParOf" srcId="{E3455A7D-2472-45BD-B8D9-4C2FF4CE878B}" destId="{A506BAC1-CA54-4646-8849-66D410FFE01B}" srcOrd="2" destOrd="0" presId="urn:microsoft.com/office/officeart/2005/8/layout/hProcess6"/>
    <dgm:cxn modelId="{1A25EB0A-F72A-4F9A-AB3E-215DED07CA28}" type="presParOf" srcId="{E3455A7D-2472-45BD-B8D9-4C2FF4CE878B}" destId="{39095F3C-433A-450E-9217-747044275E4A}" srcOrd="3" destOrd="0" presId="urn:microsoft.com/office/officeart/2005/8/layout/hProcess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324F55-E6C1-4210-91A1-F554068DD350}">
      <dsp:nvSpPr>
        <dsp:cNvPr id="0" name=""/>
        <dsp:cNvSpPr/>
      </dsp:nvSpPr>
      <dsp:spPr>
        <a:xfrm>
          <a:off x="792112" y="361888"/>
          <a:ext cx="2457108" cy="2369801"/>
        </a:xfrm>
        <a:prstGeom prst="rightArrow">
          <a:avLst>
            <a:gd name="adj1" fmla="val 70000"/>
            <a:gd name="adj2" fmla="val 50000"/>
          </a:avLst>
        </a:prstGeom>
        <a:solidFill>
          <a:srgbClr val="92D050">
            <a:alpha val="90000"/>
          </a:srgb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8890" rIns="1778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a-DK" sz="1400" kern="1200" dirty="0"/>
            <a:t>Problemfelter/emner 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a-DK" sz="1400" kern="1200" dirty="0"/>
            <a:t>Hvad har vores interesse? </a:t>
          </a:r>
        </a:p>
      </dsp:txBody>
      <dsp:txXfrm>
        <a:off x="1406389" y="717358"/>
        <a:ext cx="1197840" cy="1658861"/>
      </dsp:txXfrm>
    </dsp:sp>
    <dsp:sp modelId="{5B8DDA6D-FE19-4E7A-A46C-14893BD979F0}">
      <dsp:nvSpPr>
        <dsp:cNvPr id="0" name=""/>
        <dsp:cNvSpPr/>
      </dsp:nvSpPr>
      <dsp:spPr>
        <a:xfrm>
          <a:off x="0" y="903190"/>
          <a:ext cx="1355526" cy="1355526"/>
        </a:xfrm>
        <a:prstGeom prst="ellipse">
          <a:avLst/>
        </a:prstGeom>
        <a:solidFill>
          <a:schemeClr val="bg1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400" kern="1200" dirty="0"/>
            <a:t>Undersøge </a:t>
          </a:r>
        </a:p>
      </dsp:txBody>
      <dsp:txXfrm>
        <a:off x="198512" y="1101702"/>
        <a:ext cx="958502" cy="958502"/>
      </dsp:txXfrm>
    </dsp:sp>
    <dsp:sp modelId="{EFA78F8C-DB39-45F8-ACE6-48D97D3F74AC}">
      <dsp:nvSpPr>
        <dsp:cNvPr id="0" name=""/>
        <dsp:cNvSpPr/>
      </dsp:nvSpPr>
      <dsp:spPr>
        <a:xfrm>
          <a:off x="4258912" y="414735"/>
          <a:ext cx="2711053" cy="2369801"/>
        </a:xfrm>
        <a:prstGeom prst="rightArrow">
          <a:avLst>
            <a:gd name="adj1" fmla="val 70000"/>
            <a:gd name="adj2" fmla="val 50000"/>
          </a:avLst>
        </a:prstGeom>
        <a:solidFill>
          <a:srgbClr val="FFC000">
            <a:alpha val="90000"/>
          </a:srgb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8890" rIns="1778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a-DK" sz="1400" kern="1200" dirty="0"/>
            <a:t>Fokus 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a-DK" sz="1400" kern="1200" dirty="0"/>
            <a:t>Forbedringer 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a-DK" sz="1400" kern="1200" dirty="0"/>
            <a:t>Formidling </a:t>
          </a:r>
        </a:p>
      </dsp:txBody>
      <dsp:txXfrm>
        <a:off x="4936675" y="770205"/>
        <a:ext cx="1321638" cy="1658861"/>
      </dsp:txXfrm>
    </dsp:sp>
    <dsp:sp modelId="{F25AD972-3480-4AA3-9347-0A0B00B1E526}">
      <dsp:nvSpPr>
        <dsp:cNvPr id="0" name=""/>
        <dsp:cNvSpPr/>
      </dsp:nvSpPr>
      <dsp:spPr>
        <a:xfrm>
          <a:off x="3494761" y="926275"/>
          <a:ext cx="1355526" cy="1355526"/>
        </a:xfrm>
        <a:prstGeom prst="ellipse">
          <a:avLst/>
        </a:prstGeom>
        <a:solidFill>
          <a:schemeClr val="bg1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400" kern="1200" dirty="0"/>
            <a:t>Definere </a:t>
          </a:r>
          <a:r>
            <a:rPr lang="da-DK" sz="1400" kern="1200" dirty="0" err="1"/>
            <a:t>problem-stilling</a:t>
          </a:r>
          <a:r>
            <a:rPr lang="da-DK" sz="1400" kern="1200" dirty="0"/>
            <a:t> </a:t>
          </a:r>
        </a:p>
      </dsp:txBody>
      <dsp:txXfrm>
        <a:off x="3693273" y="1124787"/>
        <a:ext cx="958502" cy="958502"/>
      </dsp:txXfrm>
    </dsp:sp>
    <dsp:sp modelId="{FB117139-3A82-4A11-8B04-984E1A116967}">
      <dsp:nvSpPr>
        <dsp:cNvPr id="0" name=""/>
        <dsp:cNvSpPr/>
      </dsp:nvSpPr>
      <dsp:spPr>
        <a:xfrm>
          <a:off x="7759234" y="565596"/>
          <a:ext cx="2711053" cy="2369801"/>
        </a:xfrm>
        <a:prstGeom prst="rightArrow">
          <a:avLst>
            <a:gd name="adj1" fmla="val 70000"/>
            <a:gd name="adj2" fmla="val 50000"/>
          </a:avLst>
        </a:prstGeom>
        <a:solidFill>
          <a:srgbClr val="FF0000"/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8890" rIns="1778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da-DK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a-DK" sz="1400" kern="1200" dirty="0"/>
            <a:t>Eksperimentere og afprøve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a-DK" sz="1400" kern="1200" dirty="0"/>
            <a:t>Til og fravalg  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da-DK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da-DK" sz="1400" kern="1200" dirty="0"/>
        </a:p>
      </dsp:txBody>
      <dsp:txXfrm>
        <a:off x="8436997" y="921066"/>
        <a:ext cx="1321638" cy="1658861"/>
      </dsp:txXfrm>
    </dsp:sp>
    <dsp:sp modelId="{39095F3C-433A-450E-9217-747044275E4A}">
      <dsp:nvSpPr>
        <dsp:cNvPr id="0" name=""/>
        <dsp:cNvSpPr/>
      </dsp:nvSpPr>
      <dsp:spPr>
        <a:xfrm>
          <a:off x="7121649" y="1051742"/>
          <a:ext cx="1355526" cy="1355526"/>
        </a:xfrm>
        <a:prstGeom prst="ellipse">
          <a:avLst/>
        </a:prstGeom>
        <a:solidFill>
          <a:schemeClr val="bg1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400" kern="1200" dirty="0"/>
            <a:t>Udvikle/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400" kern="1200" dirty="0"/>
            <a:t>producere </a:t>
          </a:r>
        </a:p>
      </dsp:txBody>
      <dsp:txXfrm>
        <a:off x="7320161" y="1250254"/>
        <a:ext cx="958502" cy="9585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6">
  <dgm:title val=""/>
  <dgm:desc val=""/>
  <dgm:catLst>
    <dgm:cat type="process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L"/>
          <dgm:param type="nodeHorzAlign" val="l"/>
        </dgm:alg>
      </dgm:if>
      <dgm:else name="Name2">
        <dgm:alg type="lin">
          <dgm:param type="linDir" val="from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refFor="ch" refForName="compNode" fact="0.7"/>
      <dgm:constr type="ctrY" for="ch" forName="compNode" refType="h" fact="0.5"/>
      <dgm:constr type="w" for="ch" forName="aSpace" refType="w" fact="0.05"/>
      <dgm:constr type="primFontSz" for="des" forName="childTextHidden" op="equ" val="65"/>
      <dgm:constr type="primFontSz" for="des" forName="parentText" op="equ"/>
    </dgm:constrLst>
    <dgm:ruleLst/>
    <dgm:forEach name="aNodeForEach" axis="ch" ptType="node">
      <dgm:layoutNode name="compNode">
        <dgm:alg type="composite">
          <dgm:param type="ar" val="1.43"/>
        </dgm:alg>
        <dgm:shape xmlns:r="http://schemas.openxmlformats.org/officeDocument/2006/relationships" r:blip="">
          <dgm:adjLst/>
        </dgm:shape>
        <dgm:presOf/>
        <dgm:choose name="Name3">
          <dgm:if name="Name4" func="var" arg="dir" op="equ" val="norm">
            <dgm:constrLst>
              <dgm:constr type="w" for="ch" forName="childTextVisible" refType="w" fact="0.8"/>
              <dgm:constr type="h" for="ch" forName="childTextVisible" refType="h"/>
              <dgm:constr type="r" for="ch" forName="childTextVisible" refType="w"/>
              <dgm:constr type="w" for="ch" forName="childTextHidden" refType="w" fact="0.6"/>
              <dgm:constr type="h" for="ch" forName="childTextHidden" refType="h"/>
              <dgm:constr type="r" for="ch" forName="childTextHidden" refType="w"/>
              <dgm:constr type="l" for="ch" forName="parentText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if>
          <dgm:else name="Name5">
            <dgm:constrLst>
              <dgm:constr type="w" for="ch" forName="childTextVisible" refType="w" fact="0.8"/>
              <dgm:constr type="h" for="ch" forName="childTextVisible" refType="h"/>
              <dgm:constr type="l" for="ch" forName="childTextVisible"/>
              <dgm:constr type="w" for="ch" forName="childTextHidden" refType="w" fact="0.6"/>
              <dgm:constr type="h" for="ch" forName="childTextHidden" refType="h"/>
              <dgm:constr type="l" for="ch" forName="childTextHidden"/>
              <dgm:constr type="r" for="ch" forName="parentText" refType="w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else>
        </dgm:choose>
        <dgm:ruleLst/>
        <dgm:layoutNode name="noGeometry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childTextVisible" styleLbl="bgAccFollowNode1">
          <dgm:varLst>
            <dgm:bulletEnabled val="1"/>
          </dgm:varLst>
          <dgm:alg type="sp"/>
          <dgm:choose name="Name6">
            <dgm:if name="Name7" func="var" arg="dir" op="equ" val="norm">
              <dgm:shape xmlns:r="http://schemas.openxmlformats.org/officeDocument/2006/relationships" type="rightArrow" r:blip="">
                <dgm:adjLst>
                  <dgm:adj idx="1" val="0.7"/>
                  <dgm:adj idx="2" val="0.5"/>
                </dgm:adjLst>
              </dgm:shape>
            </dgm:if>
            <dgm:else name="Name8">
              <dgm:shape xmlns:r="http://schemas.openxmlformats.org/officeDocument/2006/relationships" type="leftArrow" r:blip="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/>
          <dgm:ruleLst/>
        </dgm:layoutNode>
        <dgm:layoutNode name="childTextHidden" styleLbl="bgAccFollowNode1">
          <dgm:choose name="Name9">
            <dgm:if name="Name10" axis="des followSib" ptType="node node" st="1 1" cnt="1 0" func="cnt" op="gte" val="1">
              <dgm:alg type="tx">
                <dgm:param type="stBulletLvl" val="1"/>
                <dgm:param type="txAnchorVertCh" val="mid"/>
              </dgm:alg>
            </dgm:if>
            <dgm:else name="Name11">
              <dgm:alg type="tx">
                <dgm:param type="stBulletLvl" val="2"/>
                <dgm:param type="txAnchorVertCh" val="mid"/>
              </dgm:alg>
            </dgm:else>
          </dgm:choose>
          <dgm:choose name="Name12">
            <dgm:if name="Name13" func="var" arg="dir" op="equ" val="norm">
              <dgm:shape xmlns:r="http://schemas.openxmlformats.org/officeDocument/2006/relationships" type="rightArrow" r:blip="" hideGeom="1">
                <dgm:adjLst>
                  <dgm:adj idx="1" val="0.7"/>
                  <dgm:adj idx="2" val="0.5"/>
                </dgm:adjLst>
              </dgm:shape>
            </dgm:if>
            <dgm:else name="Name14">
              <dgm:shape xmlns:r="http://schemas.openxmlformats.org/officeDocument/2006/relationships" type="leftArrow" r:blip="" hideGeom="1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rMarg" refType="primFontSz" fact="0.1"/>
            <dgm:constr type="lMarg" refType="primFontSz" fact="0.2"/>
          </dgm:constrLst>
          <dgm:ruleLst>
            <dgm:rule type="primFontSz" val="5" fact="NaN" max="NaN"/>
          </dgm:ruleLst>
        </dgm:layoutNode>
        <dgm:layoutNode name="parentText" styleLbl="node1">
          <dgm:varLst>
            <dgm:chMax val="1"/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primFontSz" val="65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choose name="Name15">
        <dgm:if name="Name16" axis="self" ptType="node" func="revPos" op="gte" val="2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3B0787-0C17-4417-9276-D25C68F8C0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6F5E3AF5-7E7B-4B3E-B773-B5FAC38C05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2C7C0767-12C9-4EB5-BF49-90CCDB5D58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07D3B-8EE1-40E1-AEBD-A83A9A6B26E1}" type="datetimeFigureOut">
              <a:rPr lang="da-DK" smtClean="0"/>
              <a:t>15-03-2023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E39995BE-CF9A-494F-A877-FDC90B7EB0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B9FC5102-F8DE-4829-AFD8-17BDC9DEA0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CDDBB-9E9D-41EF-B293-EAAC24758590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2412881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5A2360C-BF44-4D97-91B0-E04343E4F9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2B79316D-45E0-4516-8184-906116529C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069E724B-BBE8-4221-9339-15E4D452E9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07D3B-8EE1-40E1-AEBD-A83A9A6B26E1}" type="datetimeFigureOut">
              <a:rPr lang="da-DK" smtClean="0"/>
              <a:t>15-03-2023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7FD6B90D-4881-4057-9E04-D990003D9A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2DAC39E3-66C4-4596-AC65-B5A1E366DE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CDDBB-9E9D-41EF-B293-EAAC24758590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131463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>
            <a:extLst>
              <a:ext uri="{FF2B5EF4-FFF2-40B4-BE49-F238E27FC236}">
                <a16:creationId xmlns:a16="http://schemas.microsoft.com/office/drawing/2014/main" id="{9D2E23E3-DF35-49A1-A6A9-A5FBE465FCB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0CA27DC7-52B7-44F5-94FC-3B69FB4B07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7E40DDD6-AA11-4004-98CE-F97317860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07D3B-8EE1-40E1-AEBD-A83A9A6B26E1}" type="datetimeFigureOut">
              <a:rPr lang="da-DK" smtClean="0"/>
              <a:t>15-03-2023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CBA75028-0C95-4377-918C-517659B69B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7F9F8F0D-CE0F-4472-8D43-E91590510C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CDDBB-9E9D-41EF-B293-EAAC24758590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5871122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9FE59A0-3B70-41FD-B948-ACC8EDF74C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308179FF-6A9A-4425-8526-2E3617BD1C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A27129E6-9F2F-4183-94A6-65DA6097A7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07D3B-8EE1-40E1-AEBD-A83A9A6B26E1}" type="datetimeFigureOut">
              <a:rPr lang="da-DK" smtClean="0"/>
              <a:t>15-03-2023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16807BA8-E900-4353-B21A-B0FC190624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02EA7690-261F-4484-8527-F4AEA1737E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CDDBB-9E9D-41EF-B293-EAAC24758590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110943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8187E59-BE81-4788-95DA-2B156009F7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AE1E4194-E54F-4F4A-88EF-CB0B6DD893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D21ADED5-2ABE-44F8-8394-FC99E6FE97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07D3B-8EE1-40E1-AEBD-A83A9A6B26E1}" type="datetimeFigureOut">
              <a:rPr lang="da-DK" smtClean="0"/>
              <a:t>15-03-2023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21A34EE0-3770-4A9A-9262-BE392FD41E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CDA3FD2E-52F9-447E-B500-3A5729160D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CDDBB-9E9D-41EF-B293-EAAC24758590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2325565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D329FD0-E93A-4A7E-A121-CDC3415E4A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D2182C15-9E31-4CBC-AFD0-8E52AF7DA5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0A35A24B-7718-4507-B1D3-58A1FE806E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F8421CF7-0D73-418A-8188-EC50A8CF54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07D3B-8EE1-40E1-AEBD-A83A9A6B26E1}" type="datetimeFigureOut">
              <a:rPr lang="da-DK" smtClean="0"/>
              <a:t>15-03-2023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38C004CE-6C3D-4068-A934-47CAA5DB3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96CF8C45-3731-4B2A-8622-03FC7EC59C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CDDBB-9E9D-41EF-B293-EAAC24758590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117828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CD1D470-775B-4ADF-8A77-F305BA9F4D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68501A81-D3F0-4757-B2A8-3AD386AE69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CE63C466-ECDD-4B74-B3E8-FE0150ACED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89B84A01-F98F-4240-A733-B8BE214CF43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038AF5CD-A3B5-406F-8A2B-0ACCF3B9D45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9EDA5E29-E463-4D87-A8E8-27EA47467D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07D3B-8EE1-40E1-AEBD-A83A9A6B26E1}" type="datetimeFigureOut">
              <a:rPr lang="da-DK" smtClean="0"/>
              <a:t>15-03-2023</a:t>
            </a:fld>
            <a:endParaRPr lang="da-DK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82D08C4C-9B56-4D27-B3AD-68FB43150D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6BE84D57-2F89-4A82-89C7-ADA97D2CE7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CDDBB-9E9D-41EF-B293-EAAC24758590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9157603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A0E67F5-DEF9-4163-90B7-0EC9755983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5AB20470-CF00-4A47-BD25-BF285831E6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07D3B-8EE1-40E1-AEBD-A83A9A6B26E1}" type="datetimeFigureOut">
              <a:rPr lang="da-DK" smtClean="0"/>
              <a:t>15-03-2023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2F16802B-6D11-412A-A479-C7B0A3507C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D9235A3F-9A5A-4061-85F8-E3C5F64BA2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CDDBB-9E9D-41EF-B293-EAAC24758590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4760885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>
            <a:extLst>
              <a:ext uri="{FF2B5EF4-FFF2-40B4-BE49-F238E27FC236}">
                <a16:creationId xmlns:a16="http://schemas.microsoft.com/office/drawing/2014/main" id="{8B307E8C-94CD-40A8-A152-964BF0005B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07D3B-8EE1-40E1-AEBD-A83A9A6B26E1}" type="datetimeFigureOut">
              <a:rPr lang="da-DK" smtClean="0"/>
              <a:t>15-03-2023</a:t>
            </a:fld>
            <a:endParaRPr lang="da-DK"/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FC64E5E9-098F-42C0-9BE4-E0E8896051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F4B7408E-32F7-43A6-A4FF-1EE194DE15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CDDBB-9E9D-41EF-B293-EAAC24758590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8815720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94D34A1-FB32-473A-840D-40ECC93C12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990FD3AA-2BE5-494A-8858-4A31AA593F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ED3CFE15-8DF4-4B00-A340-2A5DAE288B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6297BB4A-34F3-46A7-8E41-D1719D24CA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07D3B-8EE1-40E1-AEBD-A83A9A6B26E1}" type="datetimeFigureOut">
              <a:rPr lang="da-DK" smtClean="0"/>
              <a:t>15-03-2023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0B0617B0-1974-45B7-96C9-8DF9283570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C23F2B01-B92B-4928-993C-0F52B4273C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CDDBB-9E9D-41EF-B293-EAAC24758590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363479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BC31F3-62EA-4B67-A7F4-8A831603E5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5FE9D4BD-1827-4947-9C1D-2AAC605519D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5AE1F86B-FF44-4D63-87AF-1FB7CA62DE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48F0E261-4767-42A4-B98D-23928E8E05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07D3B-8EE1-40E1-AEBD-A83A9A6B26E1}" type="datetimeFigureOut">
              <a:rPr lang="da-DK" smtClean="0"/>
              <a:t>15-03-2023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A7E12FDA-6F3B-48B9-BD87-76C91F7AE6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56F609AD-1507-46C0-AE9E-7DD52D1B4D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CDDBB-9E9D-41EF-B293-EAAC24758590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887895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41D24185-C8D0-4B17-93C8-3A9748BADF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C1AD3BB4-1D50-48CF-9B03-84CAE19881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0A5A2BBD-401F-4485-8B53-69A830E2893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807D3B-8EE1-40E1-AEBD-A83A9A6B26E1}" type="datetimeFigureOut">
              <a:rPr lang="da-DK" smtClean="0"/>
              <a:t>15-03-2023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03F3A9AC-0A0E-44DD-ADD1-7AB84F05E4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23A2ECED-160C-4DCF-8CCD-5C0E01F012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6CDDBB-9E9D-41EF-B293-EAAC24758590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0066587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1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hyperlink" Target="https://www.youtube.com/watch?v=-KSryJXDpZo" TargetMode="External"/><Relationship Id="rId2" Type="http://schemas.openxmlformats.org/officeDocument/2006/relationships/hyperlink" Target="https://www.gillysalmon.com/five-stage-model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outube.com/watch?v=fxsPMHY3H3k" TargetMode="External"/><Relationship Id="rId5" Type="http://schemas.openxmlformats.org/officeDocument/2006/relationships/image" Target="../media/image6.png"/><Relationship Id="rId4" Type="http://schemas.openxmlformats.org/officeDocument/2006/relationships/hyperlink" Target="http://www.virtuella.dk/2017/12/06/5-trins-modellen/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lasstools.net/mob/quiz_11/Anes_quiz_om_appelformer__sqn3O.htm" TargetMode="External"/><Relationship Id="rId2" Type="http://schemas.openxmlformats.org/officeDocument/2006/relationships/hyperlink" Target="https://www.youtube.com/watch?v=R0G97ZRkqKE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alexanderbandfanklub.dk/rebus/rebus.html" TargetMode="External"/><Relationship Id="rId5" Type="http://schemas.openxmlformats.org/officeDocument/2006/relationships/hyperlink" Target="https://hangmanwords.com/play/custom?g=QWR2b2thdHNla3JldCVDMyVBNnIlMjAlMEFOZWdsZWxha25hdm5naXZlciUwQVNhbGdzYXNzaXN0ZW50JTIwJTBBRGVsZmludHIlQzMlQTZuZXIlMjAlMEFIYW5kZWxzYXNzaXN0ZW50JTIwJTBBTCVDMyVBNmdlc2VrcmV0JUMzJUE2ciUyMCUwQUh1bmRlbWFkc3Rlc3RlciUyMCUwQUZpbmFuc2Fzc2lzdGVudCUyMCUwQUhhdmZydWUlMjAlMEFFdmVudGtvb3JkaW5hdG9yJTIwJTBBVmFuZHJ1dHNqZWJhbmV0ZXN0ZXIlMjAlMEFCbG9tc3RlcmRla29yYXQlQzMlQjhyJTIwJTBBU2VuZ2V0ZXN0ZXIlMjAlMEFTcGVkaXQlQzMlQjhyJTIwJTBBRGVrb3JhdCVDMyVCOHIlMjA=" TargetMode="External"/><Relationship Id="rId4" Type="http://schemas.openxmlformats.org/officeDocument/2006/relationships/hyperlink" Target="https://docs.google.com/forms/d/1NV28kLWKoJCmRMvZvgNJKipMD4N3javUL5PKLHFWMiY/edit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123certificates.com/makeit/school.php" TargetMode="External"/><Relationship Id="rId2" Type="http://schemas.openxmlformats.org/officeDocument/2006/relationships/hyperlink" Target="https://www.toolsforeducators.com/crossword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gif"/><Relationship Id="rId4" Type="http://schemas.openxmlformats.org/officeDocument/2006/relationships/hyperlink" Target="https://www.online-stopwatch.com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B0CF57E-8A4D-40A6-95E4-750D18065F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5743575" cy="2387600"/>
          </a:xfrm>
        </p:spPr>
        <p:txBody>
          <a:bodyPr>
            <a:normAutofit/>
          </a:bodyPr>
          <a:lstStyle/>
          <a:p>
            <a:r>
              <a:rPr lang="da-DK" sz="4800" b="1" dirty="0"/>
              <a:t>Undervisningsforsøg 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51395D7D-49C7-4B96-B56A-FC7E0C3404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5857875" cy="1655762"/>
          </a:xfrm>
        </p:spPr>
        <p:txBody>
          <a:bodyPr/>
          <a:lstStyle/>
          <a:p>
            <a:r>
              <a:rPr lang="da-DK" b="1" dirty="0"/>
              <a:t>Vil i være mine laboratorie-mus? </a:t>
            </a:r>
          </a:p>
        </p:txBody>
      </p:sp>
      <p:pic>
        <p:nvPicPr>
          <p:cNvPr id="4" name="Picture 2" descr="Wuda Cuda Shuda – Szpylbert&amp;#39;s Cartoon Blog">
            <a:extLst>
              <a:ext uri="{FF2B5EF4-FFF2-40B4-BE49-F238E27FC236}">
                <a16:creationId xmlns:a16="http://schemas.microsoft.com/office/drawing/2014/main" id="{0B221632-0065-4703-B933-E93C0205F6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6961" y="0"/>
            <a:ext cx="47212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kstfelt 4">
            <a:extLst>
              <a:ext uri="{FF2B5EF4-FFF2-40B4-BE49-F238E27FC236}">
                <a16:creationId xmlns:a16="http://schemas.microsoft.com/office/drawing/2014/main" id="{DEE76FE9-B846-4925-B76E-0532688F7608}"/>
              </a:ext>
            </a:extLst>
          </p:cNvPr>
          <p:cNvSpPr txBox="1"/>
          <p:nvPr/>
        </p:nvSpPr>
        <p:spPr>
          <a:xfrm>
            <a:off x="1961964" y="5134570"/>
            <a:ext cx="5033639" cy="64633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da-DK" dirty="0"/>
              <a:t>Jeg kender en klog dame, som altid siger – ”at den som laver noget, lærer noget” </a:t>
            </a:r>
          </a:p>
        </p:txBody>
      </p:sp>
    </p:spTree>
    <p:extLst>
      <p:ext uri="{BB962C8B-B14F-4D97-AF65-F5344CB8AC3E}">
        <p14:creationId xmlns:p14="http://schemas.microsoft.com/office/powerpoint/2010/main" val="38789430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>
            <a:extLst>
              <a:ext uri="{FF2B5EF4-FFF2-40B4-BE49-F238E27FC236}">
                <a16:creationId xmlns:a16="http://schemas.microsoft.com/office/drawing/2014/main" id="{8621075A-02C2-4933-9E75-137EBE0E476A}"/>
              </a:ext>
            </a:extLst>
          </p:cNvPr>
          <p:cNvSpPr/>
          <p:nvPr/>
        </p:nvSpPr>
        <p:spPr>
          <a:xfrm>
            <a:off x="2333837" y="1087539"/>
            <a:ext cx="7403344" cy="53838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P</a:t>
            </a:r>
          </a:p>
        </p:txBody>
      </p:sp>
      <p:sp>
        <p:nvSpPr>
          <p:cNvPr id="12" name="Rutediagram: Forbindelse 11">
            <a:extLst>
              <a:ext uri="{FF2B5EF4-FFF2-40B4-BE49-F238E27FC236}">
                <a16:creationId xmlns:a16="http://schemas.microsoft.com/office/drawing/2014/main" id="{5DF0106C-3BB8-4021-994F-999784FED59F}"/>
              </a:ext>
            </a:extLst>
          </p:cNvPr>
          <p:cNvSpPr/>
          <p:nvPr/>
        </p:nvSpPr>
        <p:spPr>
          <a:xfrm>
            <a:off x="2454818" y="1329137"/>
            <a:ext cx="2596038" cy="2550320"/>
          </a:xfrm>
          <a:prstGeom prst="flowChartConnector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FØR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da-DK" sz="1100" dirty="0"/>
              <a:t>Motivation (set, hørt og forstået – give mening) 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da-DK" sz="1100" dirty="0"/>
              <a:t>Mål(omsætter) 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da-DK" sz="1100" dirty="0"/>
              <a:t>Fagligt indhold og metode 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da-DK" sz="1100" dirty="0"/>
              <a:t>Organisation (arbejdsform &amp; underviserrolle) 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da-DK" sz="1100" dirty="0"/>
              <a:t>Digitale læremidler 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da-DK" sz="1100" dirty="0"/>
              <a:t>Fysisk rum og virtuelt rum 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da-DK" sz="1100" dirty="0"/>
              <a:t>Evaluering  </a:t>
            </a:r>
          </a:p>
        </p:txBody>
      </p:sp>
      <p:sp>
        <p:nvSpPr>
          <p:cNvPr id="18" name="Rutediagram: Forbindelse 17">
            <a:extLst>
              <a:ext uri="{FF2B5EF4-FFF2-40B4-BE49-F238E27FC236}">
                <a16:creationId xmlns:a16="http://schemas.microsoft.com/office/drawing/2014/main" id="{0B240D17-CAD8-4E6D-B0D7-9E5FFDF56EBA}"/>
              </a:ext>
            </a:extLst>
          </p:cNvPr>
          <p:cNvSpPr/>
          <p:nvPr/>
        </p:nvSpPr>
        <p:spPr>
          <a:xfrm>
            <a:off x="7141144" y="3879456"/>
            <a:ext cx="2596037" cy="2567653"/>
          </a:xfrm>
          <a:prstGeom prst="flowChartConnec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EFTER</a:t>
            </a:r>
            <a:endParaRPr lang="da-DK" sz="1100" dirty="0"/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da-DK" sz="1100" dirty="0"/>
              <a:t>Deling af det producerede materiale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da-DK" sz="1100" dirty="0"/>
              <a:t>Evaluering (kriterier og metode) </a:t>
            </a:r>
            <a:endParaRPr lang="da-DK" dirty="0"/>
          </a:p>
        </p:txBody>
      </p:sp>
      <p:pic>
        <p:nvPicPr>
          <p:cNvPr id="19" name="Picture 6">
            <a:extLst>
              <a:ext uri="{FF2B5EF4-FFF2-40B4-BE49-F238E27FC236}">
                <a16:creationId xmlns:a16="http://schemas.microsoft.com/office/drawing/2014/main" id="{6247E76E-5DD4-41B2-954A-41FA856991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2278" y="176360"/>
            <a:ext cx="1635142" cy="870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Kursus i grafisk facilitering - begynder - Procesværkstedet">
            <a:extLst>
              <a:ext uri="{FF2B5EF4-FFF2-40B4-BE49-F238E27FC236}">
                <a16:creationId xmlns:a16="http://schemas.microsoft.com/office/drawing/2014/main" id="{A6436ACC-1624-4A74-9B35-95AD36080D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4841" y="186954"/>
            <a:ext cx="1249339" cy="887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4">
            <a:extLst>
              <a:ext uri="{FF2B5EF4-FFF2-40B4-BE49-F238E27FC236}">
                <a16:creationId xmlns:a16="http://schemas.microsoft.com/office/drawing/2014/main" id="{4928DD9B-0DF5-43E3-A37E-0ADC80042E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4580" y="63593"/>
            <a:ext cx="1741511" cy="1019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8">
            <a:extLst>
              <a:ext uri="{FF2B5EF4-FFF2-40B4-BE49-F238E27FC236}">
                <a16:creationId xmlns:a16="http://schemas.microsoft.com/office/drawing/2014/main" id="{FECD98F4-5A5A-40A5-BE42-ABBB0252B0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6381" y="176360"/>
            <a:ext cx="990602" cy="908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Pil: højre 1">
            <a:extLst>
              <a:ext uri="{FF2B5EF4-FFF2-40B4-BE49-F238E27FC236}">
                <a16:creationId xmlns:a16="http://schemas.microsoft.com/office/drawing/2014/main" id="{BEA0DA59-AD9B-46AC-B0F9-16470DBBC896}"/>
              </a:ext>
            </a:extLst>
          </p:cNvPr>
          <p:cNvSpPr/>
          <p:nvPr/>
        </p:nvSpPr>
        <p:spPr>
          <a:xfrm>
            <a:off x="80944" y="1064569"/>
            <a:ext cx="2131272" cy="88128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100" dirty="0"/>
          </a:p>
          <a:p>
            <a:pPr algn="ctr"/>
            <a:r>
              <a:rPr lang="da-DK" sz="1100" dirty="0"/>
              <a:t>Mål (fagligt, (digitalt), socialt)</a:t>
            </a:r>
          </a:p>
          <a:p>
            <a:pPr algn="ctr"/>
            <a:endParaRPr lang="da-DK" dirty="0"/>
          </a:p>
        </p:txBody>
      </p:sp>
      <p:sp>
        <p:nvSpPr>
          <p:cNvPr id="16" name="Pil: højre 15">
            <a:extLst>
              <a:ext uri="{FF2B5EF4-FFF2-40B4-BE49-F238E27FC236}">
                <a16:creationId xmlns:a16="http://schemas.microsoft.com/office/drawing/2014/main" id="{01B80917-4914-4DB8-95E3-C42540062682}"/>
              </a:ext>
            </a:extLst>
          </p:cNvPr>
          <p:cNvSpPr/>
          <p:nvPr/>
        </p:nvSpPr>
        <p:spPr>
          <a:xfrm>
            <a:off x="89357" y="1964297"/>
            <a:ext cx="2131272" cy="88128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100" dirty="0"/>
          </a:p>
          <a:p>
            <a:pPr algn="ctr"/>
            <a:endParaRPr lang="da-DK" sz="1100" dirty="0"/>
          </a:p>
          <a:p>
            <a:pPr algn="ctr"/>
            <a:r>
              <a:rPr lang="da-DK" sz="1100" dirty="0"/>
              <a:t>Fagligt indhold (viden, færdigheder og kompetencer) </a:t>
            </a:r>
          </a:p>
          <a:p>
            <a:pPr algn="ctr"/>
            <a:endParaRPr lang="da-DK" dirty="0"/>
          </a:p>
        </p:txBody>
      </p:sp>
      <p:sp>
        <p:nvSpPr>
          <p:cNvPr id="23" name="Pil: højre 22">
            <a:extLst>
              <a:ext uri="{FF2B5EF4-FFF2-40B4-BE49-F238E27FC236}">
                <a16:creationId xmlns:a16="http://schemas.microsoft.com/office/drawing/2014/main" id="{7C64E130-E43A-4D5F-AFEB-6893644BD8F3}"/>
              </a:ext>
            </a:extLst>
          </p:cNvPr>
          <p:cNvSpPr/>
          <p:nvPr/>
        </p:nvSpPr>
        <p:spPr>
          <a:xfrm>
            <a:off x="109447" y="2861554"/>
            <a:ext cx="2131272" cy="88128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100" dirty="0"/>
          </a:p>
          <a:p>
            <a:pPr algn="ctr"/>
            <a:r>
              <a:rPr lang="da-DK" sz="1100" dirty="0"/>
              <a:t> </a:t>
            </a:r>
          </a:p>
          <a:p>
            <a:pPr algn="ctr"/>
            <a:r>
              <a:rPr lang="da-DK" sz="1100" dirty="0"/>
              <a:t>Organisation &amp; planlægning</a:t>
            </a:r>
          </a:p>
          <a:p>
            <a:pPr algn="ctr"/>
            <a:endParaRPr lang="da-DK" dirty="0"/>
          </a:p>
        </p:txBody>
      </p:sp>
      <p:sp>
        <p:nvSpPr>
          <p:cNvPr id="24" name="Pil: højre 23">
            <a:extLst>
              <a:ext uri="{FF2B5EF4-FFF2-40B4-BE49-F238E27FC236}">
                <a16:creationId xmlns:a16="http://schemas.microsoft.com/office/drawing/2014/main" id="{BF0CA76B-5F5A-4473-BE26-31BDE2A03F62}"/>
              </a:ext>
            </a:extLst>
          </p:cNvPr>
          <p:cNvSpPr/>
          <p:nvPr/>
        </p:nvSpPr>
        <p:spPr>
          <a:xfrm>
            <a:off x="89357" y="3753082"/>
            <a:ext cx="2131272" cy="88128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100" dirty="0"/>
          </a:p>
          <a:p>
            <a:pPr algn="ctr"/>
            <a:r>
              <a:rPr lang="da-DK" sz="1100" dirty="0"/>
              <a:t> </a:t>
            </a:r>
          </a:p>
          <a:p>
            <a:pPr algn="ctr"/>
            <a:r>
              <a:rPr lang="da-DK" sz="1100" dirty="0"/>
              <a:t>Lærerressourcer &amp; underviserrolle</a:t>
            </a:r>
          </a:p>
          <a:p>
            <a:pPr algn="ctr"/>
            <a:endParaRPr lang="da-DK" dirty="0"/>
          </a:p>
        </p:txBody>
      </p:sp>
      <p:sp>
        <p:nvSpPr>
          <p:cNvPr id="25" name="Pil: højre 24">
            <a:extLst>
              <a:ext uri="{FF2B5EF4-FFF2-40B4-BE49-F238E27FC236}">
                <a16:creationId xmlns:a16="http://schemas.microsoft.com/office/drawing/2014/main" id="{4CED351F-F1F6-4360-8ABD-7104F21D4C93}"/>
              </a:ext>
            </a:extLst>
          </p:cNvPr>
          <p:cNvSpPr/>
          <p:nvPr/>
        </p:nvSpPr>
        <p:spPr>
          <a:xfrm>
            <a:off x="102368" y="4665157"/>
            <a:ext cx="2131272" cy="88128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100" dirty="0"/>
          </a:p>
          <a:p>
            <a:pPr algn="ctr"/>
            <a:r>
              <a:rPr lang="da-DK" sz="1100" dirty="0"/>
              <a:t> Fysisk rum &amp; virtuelt rum </a:t>
            </a:r>
          </a:p>
          <a:p>
            <a:pPr algn="ctr"/>
            <a:endParaRPr lang="da-DK" dirty="0"/>
          </a:p>
        </p:txBody>
      </p:sp>
      <p:sp>
        <p:nvSpPr>
          <p:cNvPr id="26" name="Pil: højre 25">
            <a:extLst>
              <a:ext uri="{FF2B5EF4-FFF2-40B4-BE49-F238E27FC236}">
                <a16:creationId xmlns:a16="http://schemas.microsoft.com/office/drawing/2014/main" id="{C9FD99CD-C793-4A61-B285-6479BBF1EF2D}"/>
              </a:ext>
            </a:extLst>
          </p:cNvPr>
          <p:cNvSpPr/>
          <p:nvPr/>
        </p:nvSpPr>
        <p:spPr>
          <a:xfrm>
            <a:off x="102368" y="5556685"/>
            <a:ext cx="2131272" cy="88128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100" dirty="0"/>
          </a:p>
          <a:p>
            <a:pPr algn="ctr"/>
            <a:r>
              <a:rPr lang="da-DK" sz="1100" dirty="0"/>
              <a:t>  </a:t>
            </a:r>
          </a:p>
          <a:p>
            <a:pPr algn="ctr"/>
            <a:r>
              <a:rPr lang="da-DK" sz="1100" dirty="0"/>
              <a:t>Evaluering  </a:t>
            </a:r>
          </a:p>
          <a:p>
            <a:pPr algn="ctr"/>
            <a:endParaRPr lang="da-DK" dirty="0"/>
          </a:p>
        </p:txBody>
      </p:sp>
      <p:sp>
        <p:nvSpPr>
          <p:cNvPr id="27" name="Rutediagram: Forbindelse 26">
            <a:extLst>
              <a:ext uri="{FF2B5EF4-FFF2-40B4-BE49-F238E27FC236}">
                <a16:creationId xmlns:a16="http://schemas.microsoft.com/office/drawing/2014/main" id="{AE192714-3C14-4DB1-8595-91C5E471E202}"/>
              </a:ext>
            </a:extLst>
          </p:cNvPr>
          <p:cNvSpPr/>
          <p:nvPr/>
        </p:nvSpPr>
        <p:spPr>
          <a:xfrm>
            <a:off x="4737490" y="2659910"/>
            <a:ext cx="2596037" cy="2624661"/>
          </a:xfrm>
          <a:prstGeom prst="flowChartConnector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PRODUKTION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da-DK" sz="1100" dirty="0"/>
              <a:t>Selvstændigt (samarbejdende) arbejde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da-DK" sz="1100" dirty="0" err="1"/>
              <a:t>Kolloborativt</a:t>
            </a:r>
            <a:r>
              <a:rPr lang="da-DK" sz="1100" dirty="0"/>
              <a:t>/kooperativt 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da-DK" sz="1100" dirty="0"/>
              <a:t>Elev til elev-læring  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da-DK" sz="1100" dirty="0"/>
              <a:t>Korte lærerinput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da-DK" sz="1100" dirty="0"/>
              <a:t>Løbende evaluering/</a:t>
            </a:r>
            <a:r>
              <a:rPr lang="da-DK" sz="1100" dirty="0" err="1"/>
              <a:t>kvalitetssik-ring</a:t>
            </a:r>
            <a:r>
              <a:rPr lang="da-DK" sz="1100" dirty="0"/>
              <a:t> (feedback &amp; feedforward)</a:t>
            </a:r>
          </a:p>
        </p:txBody>
      </p:sp>
      <p:sp>
        <p:nvSpPr>
          <p:cNvPr id="3" name="Tekstfelt 2">
            <a:extLst>
              <a:ext uri="{FF2B5EF4-FFF2-40B4-BE49-F238E27FC236}">
                <a16:creationId xmlns:a16="http://schemas.microsoft.com/office/drawing/2014/main" id="{B993E5E7-F278-464B-9868-4B2D5B6CBFB2}"/>
              </a:ext>
            </a:extLst>
          </p:cNvPr>
          <p:cNvSpPr txBox="1"/>
          <p:nvPr/>
        </p:nvSpPr>
        <p:spPr>
          <a:xfrm>
            <a:off x="211162" y="495177"/>
            <a:ext cx="20295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400" dirty="0"/>
              <a:t>Før (ramme) </a:t>
            </a:r>
          </a:p>
        </p:txBody>
      </p:sp>
      <p:sp>
        <p:nvSpPr>
          <p:cNvPr id="28" name="Pil: højre 27">
            <a:extLst>
              <a:ext uri="{FF2B5EF4-FFF2-40B4-BE49-F238E27FC236}">
                <a16:creationId xmlns:a16="http://schemas.microsoft.com/office/drawing/2014/main" id="{177B8894-8556-4362-8C9E-0405C1E82B56}"/>
              </a:ext>
            </a:extLst>
          </p:cNvPr>
          <p:cNvSpPr/>
          <p:nvPr/>
        </p:nvSpPr>
        <p:spPr>
          <a:xfrm>
            <a:off x="9888581" y="2488515"/>
            <a:ext cx="2131272" cy="88128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1100" dirty="0"/>
              <a:t>Evaluering (kriterier og metode)  </a:t>
            </a:r>
            <a:endParaRPr lang="da-DK" dirty="0"/>
          </a:p>
        </p:txBody>
      </p:sp>
      <p:sp>
        <p:nvSpPr>
          <p:cNvPr id="29" name="Pil: højre 28">
            <a:extLst>
              <a:ext uri="{FF2B5EF4-FFF2-40B4-BE49-F238E27FC236}">
                <a16:creationId xmlns:a16="http://schemas.microsoft.com/office/drawing/2014/main" id="{1534C59D-8360-4C58-98B4-38C974751BE1}"/>
              </a:ext>
            </a:extLst>
          </p:cNvPr>
          <p:cNvSpPr/>
          <p:nvPr/>
        </p:nvSpPr>
        <p:spPr>
          <a:xfrm>
            <a:off x="9888581" y="3387131"/>
            <a:ext cx="2131272" cy="88128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1100" dirty="0"/>
              <a:t>Tilpasse og ændre </a:t>
            </a:r>
            <a:endParaRPr lang="da-DK" dirty="0"/>
          </a:p>
        </p:txBody>
      </p:sp>
      <p:sp>
        <p:nvSpPr>
          <p:cNvPr id="5" name="Tekstfelt 4">
            <a:extLst>
              <a:ext uri="{FF2B5EF4-FFF2-40B4-BE49-F238E27FC236}">
                <a16:creationId xmlns:a16="http://schemas.microsoft.com/office/drawing/2014/main" id="{0FB7264F-8C69-43FC-ACB9-83658A6A700B}"/>
              </a:ext>
            </a:extLst>
          </p:cNvPr>
          <p:cNvSpPr txBox="1"/>
          <p:nvPr/>
        </p:nvSpPr>
        <p:spPr>
          <a:xfrm flipH="1">
            <a:off x="6587814" y="1241731"/>
            <a:ext cx="2671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400" dirty="0">
                <a:solidFill>
                  <a:schemeClr val="bg1"/>
                </a:solidFill>
              </a:rPr>
              <a:t>Produktion i klassen </a:t>
            </a:r>
          </a:p>
        </p:txBody>
      </p:sp>
      <p:sp>
        <p:nvSpPr>
          <p:cNvPr id="6" name="Tekstfelt 5">
            <a:extLst>
              <a:ext uri="{FF2B5EF4-FFF2-40B4-BE49-F238E27FC236}">
                <a16:creationId xmlns:a16="http://schemas.microsoft.com/office/drawing/2014/main" id="{D851C216-3850-450B-A858-AE00EF0A01FE}"/>
              </a:ext>
            </a:extLst>
          </p:cNvPr>
          <p:cNvSpPr txBox="1"/>
          <p:nvPr/>
        </p:nvSpPr>
        <p:spPr>
          <a:xfrm flipH="1">
            <a:off x="10172667" y="504131"/>
            <a:ext cx="10425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400" dirty="0"/>
              <a:t>Efter</a:t>
            </a:r>
            <a:r>
              <a:rPr lang="da-DK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774159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Pladsholder til indhold 3">
            <a:extLst>
              <a:ext uri="{FF2B5EF4-FFF2-40B4-BE49-F238E27FC236}">
                <a16:creationId xmlns:a16="http://schemas.microsoft.com/office/drawing/2014/main" id="{AFC1CCA6-9F4A-48B6-B08C-9FDD599A12D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94927667"/>
              </p:ext>
            </p:extLst>
          </p:nvPr>
        </p:nvGraphicFramePr>
        <p:xfrm>
          <a:off x="328474" y="789086"/>
          <a:ext cx="10515600" cy="34832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Pil: højre 6">
            <a:extLst>
              <a:ext uri="{FF2B5EF4-FFF2-40B4-BE49-F238E27FC236}">
                <a16:creationId xmlns:a16="http://schemas.microsoft.com/office/drawing/2014/main" id="{D558FC16-B8C2-4B0A-8A90-3B9EFA0EB4A7}"/>
              </a:ext>
            </a:extLst>
          </p:cNvPr>
          <p:cNvSpPr/>
          <p:nvPr/>
        </p:nvSpPr>
        <p:spPr>
          <a:xfrm>
            <a:off x="1031115" y="4118525"/>
            <a:ext cx="2711053" cy="2369801"/>
          </a:xfrm>
          <a:prstGeom prst="rightArrow">
            <a:avLst>
              <a:gd name="adj1" fmla="val 70000"/>
              <a:gd name="adj2" fmla="val 50000"/>
            </a:avLst>
          </a:prstGeom>
          <a:solidFill>
            <a:srgbClr val="0070C0"/>
          </a:solidFill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da-DK" dirty="0"/>
          </a:p>
        </p:txBody>
      </p:sp>
      <p:sp>
        <p:nvSpPr>
          <p:cNvPr id="12" name="Tekstfelt 11">
            <a:extLst>
              <a:ext uri="{FF2B5EF4-FFF2-40B4-BE49-F238E27FC236}">
                <a16:creationId xmlns:a16="http://schemas.microsoft.com/office/drawing/2014/main" id="{270881EC-1A18-44A1-8100-F30F5B61CAAA}"/>
              </a:ext>
            </a:extLst>
          </p:cNvPr>
          <p:cNvSpPr txBox="1"/>
          <p:nvPr/>
        </p:nvSpPr>
        <p:spPr>
          <a:xfrm>
            <a:off x="1550572" y="4901156"/>
            <a:ext cx="125732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1400" dirty="0"/>
              <a:t>Fremvise produkt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1400" dirty="0"/>
              <a:t>Vurdering </a:t>
            </a:r>
          </a:p>
        </p:txBody>
      </p:sp>
      <p:grpSp>
        <p:nvGrpSpPr>
          <p:cNvPr id="13" name="Gruppe 12">
            <a:extLst>
              <a:ext uri="{FF2B5EF4-FFF2-40B4-BE49-F238E27FC236}">
                <a16:creationId xmlns:a16="http://schemas.microsoft.com/office/drawing/2014/main" id="{1E07FA77-C189-4A98-ACAD-809CCEEE4967}"/>
              </a:ext>
            </a:extLst>
          </p:cNvPr>
          <p:cNvGrpSpPr/>
          <p:nvPr/>
        </p:nvGrpSpPr>
        <p:grpSpPr>
          <a:xfrm>
            <a:off x="56273" y="4610272"/>
            <a:ext cx="1355526" cy="1355526"/>
            <a:chOff x="5134" y="1063847"/>
            <a:chExt cx="1355526" cy="1355526"/>
          </a:xfrm>
        </p:grpSpPr>
        <p:sp>
          <p:nvSpPr>
            <p:cNvPr id="14" name="Ellipse 13">
              <a:extLst>
                <a:ext uri="{FF2B5EF4-FFF2-40B4-BE49-F238E27FC236}">
                  <a16:creationId xmlns:a16="http://schemas.microsoft.com/office/drawing/2014/main" id="{0623908B-C033-44ED-BFD3-6C226F88FC77}"/>
                </a:ext>
              </a:extLst>
            </p:cNvPr>
            <p:cNvSpPr/>
            <p:nvPr/>
          </p:nvSpPr>
          <p:spPr>
            <a:xfrm>
              <a:off x="5134" y="1063847"/>
              <a:ext cx="1355526" cy="1355526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Ellipse 4">
              <a:extLst>
                <a:ext uri="{FF2B5EF4-FFF2-40B4-BE49-F238E27FC236}">
                  <a16:creationId xmlns:a16="http://schemas.microsoft.com/office/drawing/2014/main" id="{5AAD4C8D-400C-4F51-89A7-8D3AF2A1D497}"/>
                </a:ext>
              </a:extLst>
            </p:cNvPr>
            <p:cNvSpPr txBox="1"/>
            <p:nvPr/>
          </p:nvSpPr>
          <p:spPr>
            <a:xfrm>
              <a:off x="203646" y="1262359"/>
              <a:ext cx="958502" cy="95850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715" tIns="5715" rIns="5715" bIns="5715" numCol="1" spcCol="1270" anchor="ctr" anchorCtr="0">
              <a:noAutofit/>
            </a:bodyPr>
            <a:lstStyle/>
            <a:p>
              <a:pPr marL="0" lvl="0" indent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a-DK" sz="1400" dirty="0" err="1"/>
                <a:t>Præsenta-tion</a:t>
              </a:r>
              <a:r>
                <a:rPr lang="da-DK" sz="900" dirty="0"/>
                <a:t> </a:t>
              </a:r>
              <a:r>
                <a:rPr lang="da-DK" sz="900" kern="1200" dirty="0"/>
                <a:t> </a:t>
              </a:r>
            </a:p>
          </p:txBody>
        </p:sp>
      </p:grpSp>
      <p:sp>
        <p:nvSpPr>
          <p:cNvPr id="16" name="Tekstfelt 15">
            <a:extLst>
              <a:ext uri="{FF2B5EF4-FFF2-40B4-BE49-F238E27FC236}">
                <a16:creationId xmlns:a16="http://schemas.microsoft.com/office/drawing/2014/main" id="{FEC5F3C6-7821-42B4-B90B-29469842B106}"/>
              </a:ext>
            </a:extLst>
          </p:cNvPr>
          <p:cNvSpPr txBox="1"/>
          <p:nvPr/>
        </p:nvSpPr>
        <p:spPr>
          <a:xfrm flipH="1">
            <a:off x="287275" y="68193"/>
            <a:ext cx="194420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400" dirty="0"/>
              <a:t>Modellen i elev-perspektiv </a:t>
            </a:r>
          </a:p>
        </p:txBody>
      </p:sp>
      <p:sp>
        <p:nvSpPr>
          <p:cNvPr id="17" name="Pil: cirkelformet 16">
            <a:extLst>
              <a:ext uri="{FF2B5EF4-FFF2-40B4-BE49-F238E27FC236}">
                <a16:creationId xmlns:a16="http://schemas.microsoft.com/office/drawing/2014/main" id="{2ED4737A-1E96-4631-82E0-0E4E07C2EF64}"/>
              </a:ext>
            </a:extLst>
          </p:cNvPr>
          <p:cNvSpPr/>
          <p:nvPr/>
        </p:nvSpPr>
        <p:spPr>
          <a:xfrm flipV="1">
            <a:off x="3052588" y="2496552"/>
            <a:ext cx="1358283" cy="2148191"/>
          </a:xfrm>
          <a:prstGeom prst="circular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chemeClr val="tx1"/>
              </a:solidFill>
            </a:endParaRPr>
          </a:p>
        </p:txBody>
      </p:sp>
      <p:sp>
        <p:nvSpPr>
          <p:cNvPr id="20" name="Pil: cirkelformet 19">
            <a:extLst>
              <a:ext uri="{FF2B5EF4-FFF2-40B4-BE49-F238E27FC236}">
                <a16:creationId xmlns:a16="http://schemas.microsoft.com/office/drawing/2014/main" id="{53241B63-6D9C-46FB-8A00-43606326802E}"/>
              </a:ext>
            </a:extLst>
          </p:cNvPr>
          <p:cNvSpPr/>
          <p:nvPr/>
        </p:nvSpPr>
        <p:spPr>
          <a:xfrm flipV="1">
            <a:off x="6729423" y="2500956"/>
            <a:ext cx="1358283" cy="2148191"/>
          </a:xfrm>
          <a:prstGeom prst="circular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chemeClr val="tx1"/>
              </a:solidFill>
            </a:endParaRPr>
          </a:p>
        </p:txBody>
      </p:sp>
      <p:sp>
        <p:nvSpPr>
          <p:cNvPr id="21" name="Tekstfelt 20">
            <a:extLst>
              <a:ext uri="{FF2B5EF4-FFF2-40B4-BE49-F238E27FC236}">
                <a16:creationId xmlns:a16="http://schemas.microsoft.com/office/drawing/2014/main" id="{18D89D69-4C5B-44B7-8B00-7E772B906FEE}"/>
              </a:ext>
            </a:extLst>
          </p:cNvPr>
          <p:cNvSpPr txBox="1"/>
          <p:nvPr/>
        </p:nvSpPr>
        <p:spPr>
          <a:xfrm>
            <a:off x="4246422" y="3856915"/>
            <a:ext cx="19619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400" dirty="0"/>
              <a:t>Feedback og feed forward</a:t>
            </a:r>
          </a:p>
        </p:txBody>
      </p:sp>
      <p:pic>
        <p:nvPicPr>
          <p:cNvPr id="23" name="Billede 22">
            <a:extLst>
              <a:ext uri="{FF2B5EF4-FFF2-40B4-BE49-F238E27FC236}">
                <a16:creationId xmlns:a16="http://schemas.microsoft.com/office/drawing/2014/main" id="{C2244622-EF74-4CC7-8D1B-BA1E6A1FCD1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1540" y="3856915"/>
            <a:ext cx="1756067" cy="1152275"/>
          </a:xfrm>
          <a:prstGeom prst="rect">
            <a:avLst/>
          </a:prstGeom>
        </p:spPr>
      </p:pic>
      <p:sp>
        <p:nvSpPr>
          <p:cNvPr id="18" name="Tekstfelt 17">
            <a:extLst>
              <a:ext uri="{FF2B5EF4-FFF2-40B4-BE49-F238E27FC236}">
                <a16:creationId xmlns:a16="http://schemas.microsoft.com/office/drawing/2014/main" id="{68A3A384-D96B-4353-8AF7-8D54FB3EDDAC}"/>
              </a:ext>
            </a:extLst>
          </p:cNvPr>
          <p:cNvSpPr txBox="1"/>
          <p:nvPr/>
        </p:nvSpPr>
        <p:spPr>
          <a:xfrm>
            <a:off x="4184158" y="4724795"/>
            <a:ext cx="6936530" cy="2028825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a-DK" sz="1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Overvejelser om digitale læremidler-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a-DK" sz="1400" dirty="0">
                <a:effectLst/>
                <a:ea typeface="Calibri" panose="020F0502020204030204" pitchFamily="34" charset="0"/>
                <a:cs typeface="Times New Roman"/>
              </a:rPr>
              <a:t>Både formelle og uformelle digitale redskaber kan komme i spil. Den legende og kreative tilgang er i højsædet med det formål at skabe motivation og trække på elevernes kompetencer. Udtryksformen i det digitale læremiddel skal også overvejes – skal der være bevægelse, stilstand, billeder, lyd, farve, musik og/eller tekst. Det har betydning for kompleksiteten samt viden om/ekspertise i, hvordan man </a:t>
            </a:r>
            <a:r>
              <a:rPr lang="da-DK" sz="1400" dirty="0">
                <a:ea typeface="Calibri" panose="020F0502020204030204" pitchFamily="34" charset="0"/>
                <a:cs typeface="Times New Roman"/>
              </a:rPr>
              <a:t>anvender og ”afspiller” de digitale redskaber, samt modtagelsen hos de elever, som </a:t>
            </a:r>
            <a:r>
              <a:rPr lang="da-DK" sz="1400" dirty="0">
                <a:effectLst/>
                <a:ea typeface="Calibri" panose="020F0502020204030204" pitchFamily="34" charset="0"/>
                <a:cs typeface="Times New Roman"/>
              </a:rPr>
              <a:t>læremidlerne retter sig mod. Disse elever har forskellige læringsstilspræferencer (se – røre – gøre</a:t>
            </a:r>
            <a:r>
              <a:rPr lang="da-DK" sz="1400" dirty="0">
                <a:ea typeface="Calibri" panose="020F0502020204030204" pitchFamily="34" charset="0"/>
                <a:cs typeface="Times New Roman"/>
              </a:rPr>
              <a:t>).</a:t>
            </a:r>
            <a:r>
              <a:rPr lang="da-DK" sz="1400" dirty="0">
                <a:effectLst/>
                <a:ea typeface="Calibri" panose="020F0502020204030204" pitchFamily="34" charset="0"/>
                <a:cs typeface="Times New Roman"/>
              </a:rPr>
              <a:t> </a:t>
            </a:r>
          </a:p>
        </p:txBody>
      </p:sp>
      <p:sp>
        <p:nvSpPr>
          <p:cNvPr id="19" name="Tekstfelt 18">
            <a:extLst>
              <a:ext uri="{FF2B5EF4-FFF2-40B4-BE49-F238E27FC236}">
                <a16:creationId xmlns:a16="http://schemas.microsoft.com/office/drawing/2014/main" id="{0B635CFD-22B6-45A6-AFFA-2F7AF688C052}"/>
              </a:ext>
            </a:extLst>
          </p:cNvPr>
          <p:cNvSpPr txBox="1"/>
          <p:nvPr/>
        </p:nvSpPr>
        <p:spPr>
          <a:xfrm>
            <a:off x="8033059" y="3897986"/>
            <a:ext cx="19619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400" dirty="0"/>
              <a:t>Feedback og feed forward</a:t>
            </a:r>
          </a:p>
        </p:txBody>
      </p:sp>
      <p:sp>
        <p:nvSpPr>
          <p:cNvPr id="22" name="Tekstfelt 21">
            <a:extLst>
              <a:ext uri="{FF2B5EF4-FFF2-40B4-BE49-F238E27FC236}">
                <a16:creationId xmlns:a16="http://schemas.microsoft.com/office/drawing/2014/main" id="{C02A6383-CE41-4E2E-B515-1DCE216BA9EC}"/>
              </a:ext>
            </a:extLst>
          </p:cNvPr>
          <p:cNvSpPr txBox="1"/>
          <p:nvPr/>
        </p:nvSpPr>
        <p:spPr>
          <a:xfrm>
            <a:off x="2807897" y="160238"/>
            <a:ext cx="3081882" cy="954107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da-DK" sz="14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Feedback har til hensigt at:</a:t>
            </a:r>
          </a:p>
          <a:p>
            <a:r>
              <a:rPr lang="da-DK" sz="14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• gøre status</a:t>
            </a:r>
          </a:p>
          <a:p>
            <a:r>
              <a:rPr lang="da-DK" sz="14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• dele viden </a:t>
            </a:r>
          </a:p>
          <a:p>
            <a:r>
              <a:rPr lang="da-DK" sz="14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• vurdere en proces og/eller et resultat</a:t>
            </a:r>
          </a:p>
        </p:txBody>
      </p:sp>
      <p:sp>
        <p:nvSpPr>
          <p:cNvPr id="24" name="Tekstfelt 23">
            <a:extLst>
              <a:ext uri="{FF2B5EF4-FFF2-40B4-BE49-F238E27FC236}">
                <a16:creationId xmlns:a16="http://schemas.microsoft.com/office/drawing/2014/main" id="{2F0477DF-14FE-4E33-93BF-2051E9EFE9D7}"/>
              </a:ext>
            </a:extLst>
          </p:cNvPr>
          <p:cNvSpPr txBox="1"/>
          <p:nvPr/>
        </p:nvSpPr>
        <p:spPr>
          <a:xfrm>
            <a:off x="6546765" y="145380"/>
            <a:ext cx="3081882" cy="954107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da-DK" sz="14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Feedforward har til hensigt at:</a:t>
            </a:r>
          </a:p>
          <a:p>
            <a:r>
              <a:rPr lang="da-DK" sz="14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• komme videre i en proces</a:t>
            </a:r>
          </a:p>
          <a:p>
            <a:r>
              <a:rPr lang="da-DK" sz="14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• få nye ideer</a:t>
            </a:r>
          </a:p>
          <a:p>
            <a:r>
              <a:rPr lang="da-DK" sz="14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• forandre</a:t>
            </a:r>
            <a:endParaRPr lang="da-DK" sz="1400" dirty="0">
              <a:solidFill>
                <a:srgbClr val="000000"/>
              </a:solidFill>
              <a:effectLst/>
              <a:ea typeface="Calibri" panose="020F0502020204030204" pitchFamily="34" charset="0"/>
            </a:endParaRPr>
          </a:p>
        </p:txBody>
      </p:sp>
      <p:pic>
        <p:nvPicPr>
          <p:cNvPr id="1028" name="Picture 4" descr="The Role of Feed-Forward in Your Quality System - JFlinch">
            <a:extLst>
              <a:ext uri="{FF2B5EF4-FFF2-40B4-BE49-F238E27FC236}">
                <a16:creationId xmlns:a16="http://schemas.microsoft.com/office/drawing/2014/main" id="{B0979E07-37AD-4E01-86DC-1DAA0BF972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6428" y="104380"/>
            <a:ext cx="2197689" cy="1051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58832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1727AC6-7CD7-4D54-A78B-2D0EE2BB84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a-DK" sz="3200" b="1" dirty="0"/>
              <a:t>Undersøge 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EE578402-1BD7-4318-A331-7DDF0FE45B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da-DK" sz="1800" spc="40" dirty="0">
                <a:solidFill>
                  <a:srgbClr val="181A21"/>
                </a:solidFill>
                <a:effectLst/>
                <a:ea typeface="Times New Roman" panose="02020603050405020304" pitchFamily="18" charset="0"/>
              </a:rPr>
              <a:t>I undersøgelsesfasen gør eleverne sig dels klogere på den rammesætning, som læreren har skabt for opgaven og dels undersøgerne eleverne gennem fx observationer, interviews, egne erfaringer/indsigt</a:t>
            </a:r>
            <a:r>
              <a:rPr lang="da-DK" sz="1800" spc="40" dirty="0">
                <a:solidFill>
                  <a:srgbClr val="181A21"/>
                </a:solidFill>
                <a:ea typeface="Times New Roman" panose="02020603050405020304" pitchFamily="18" charset="0"/>
              </a:rPr>
              <a:t>, </a:t>
            </a:r>
            <a:r>
              <a:rPr lang="da-DK" sz="1800" spc="40" dirty="0">
                <a:solidFill>
                  <a:srgbClr val="181A21"/>
                </a:solidFill>
                <a:effectLst/>
                <a:ea typeface="Times New Roman" panose="02020603050405020304" pitchFamily="18" charset="0"/>
              </a:rPr>
              <a:t>lærer-input</a:t>
            </a:r>
            <a:r>
              <a:rPr lang="da-DK" sz="1800" spc="40" dirty="0">
                <a:solidFill>
                  <a:srgbClr val="181A21"/>
                </a:solidFill>
                <a:ea typeface="Times New Roman" panose="02020603050405020304" pitchFamily="18" charset="0"/>
              </a:rPr>
              <a:t> og oversigt over </a:t>
            </a:r>
            <a:r>
              <a:rPr lang="da-DK" sz="1800" spc="40" dirty="0">
                <a:solidFill>
                  <a:srgbClr val="181A21"/>
                </a:solidFill>
                <a:effectLst/>
                <a:ea typeface="Times New Roman" panose="02020603050405020304" pitchFamily="18" charset="0"/>
              </a:rPr>
              <a:t>puljetime-emner behovet hos modtagerne af læringsmaterialet (gf1, gf2 eller ST – teknisk og merkantil) og vurderer dernæst hvilken specifik læringsaktivitet/problem, der kalder på en ny form for formidling/bearbejdning</a:t>
            </a:r>
            <a:r>
              <a:rPr lang="da-DK" sz="1800" spc="40" dirty="0">
                <a:solidFill>
                  <a:srgbClr val="181A21"/>
                </a:solidFill>
                <a:ea typeface="Times New Roman" panose="02020603050405020304" pitchFamily="18" charset="0"/>
              </a:rPr>
              <a:t>.  </a:t>
            </a:r>
            <a:r>
              <a:rPr lang="da-DK" sz="1800" spc="40" dirty="0">
                <a:solidFill>
                  <a:srgbClr val="181A21"/>
                </a:solidFill>
                <a:effectLst/>
                <a:ea typeface="Times New Roman" panose="02020603050405020304" pitchFamily="18" charset="0"/>
              </a:rPr>
              <a:t> </a:t>
            </a:r>
          </a:p>
          <a:p>
            <a:endParaRPr lang="da-DK" sz="1800" spc="40" dirty="0">
              <a:solidFill>
                <a:srgbClr val="181A21"/>
              </a:solidFill>
              <a:ea typeface="Times New Roman" panose="02020603050405020304" pitchFamily="18" charset="0"/>
            </a:endParaRPr>
          </a:p>
          <a:p>
            <a:endParaRPr lang="da-DK" dirty="0"/>
          </a:p>
        </p:txBody>
      </p:sp>
      <p:pic>
        <p:nvPicPr>
          <p:cNvPr id="6" name="Billede 5" descr="Nyt år - ny proces?">
            <a:extLst>
              <a:ext uri="{FF2B5EF4-FFF2-40B4-BE49-F238E27FC236}">
                <a16:creationId xmlns:a16="http://schemas.microsoft.com/office/drawing/2014/main" id="{A09EF643-72D9-4FB8-8307-3C88B4DE3D6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200" t="567" r="30133" b="40643"/>
          <a:stretch/>
        </p:blipFill>
        <p:spPr bwMode="auto">
          <a:xfrm rot="1126517">
            <a:off x="8578233" y="3592810"/>
            <a:ext cx="1409700" cy="236982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7427720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3B41E9B-F287-48DF-AD37-9368AE0856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a-DK" sz="3200" b="1" dirty="0"/>
              <a:t>Problemstilling 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23457864-DFD5-493D-9AB7-6645491768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da-DK" sz="1800" spc="40" dirty="0">
                <a:solidFill>
                  <a:srgbClr val="181A21"/>
                </a:solidFill>
                <a:effectLst/>
                <a:ea typeface="Times New Roman" panose="02020603050405020304" pitchFamily="18" charset="0"/>
              </a:rPr>
              <a:t>Eleverne formulerer en problemstilling, og denne kommer til at fungere som rettesnor for det videre arbejde med fremstilling af et produkt</a:t>
            </a:r>
            <a:endParaRPr lang="da-DK" sz="1800" dirty="0">
              <a:effectLst/>
              <a:ea typeface="Times New Roman" panose="02020603050405020304" pitchFamily="18" charset="0"/>
            </a:endParaRPr>
          </a:p>
          <a:p>
            <a:r>
              <a:rPr lang="da-DK" sz="1800" spc="40" dirty="0">
                <a:solidFill>
                  <a:srgbClr val="181A21"/>
                </a:solidFill>
                <a:effectLst/>
                <a:ea typeface="Times New Roman" panose="02020603050405020304" pitchFamily="18" charset="0"/>
              </a:rPr>
              <a:t>Ofte vil det være nødvendigt at gå tilbage til overvejelser fra </a:t>
            </a:r>
            <a:r>
              <a:rPr lang="da-DK" sz="1800" spc="40" dirty="0">
                <a:solidFill>
                  <a:srgbClr val="181A21"/>
                </a:solidFill>
                <a:ea typeface="Times New Roman" panose="02020603050405020304" pitchFamily="18" charset="0"/>
              </a:rPr>
              <a:t>undersøgelses- og </a:t>
            </a:r>
            <a:r>
              <a:rPr lang="da-DK" sz="1800" spc="40" dirty="0">
                <a:solidFill>
                  <a:srgbClr val="181A21"/>
                </a:solidFill>
                <a:effectLst/>
                <a:ea typeface="Times New Roman" panose="02020603050405020304" pitchFamily="18" charset="0"/>
              </a:rPr>
              <a:t>idéudviklingsfasen og undersøge noget på ny, lære en ny færdighed eller justere på produktidéen.</a:t>
            </a:r>
            <a:endParaRPr lang="da-DK" sz="1800" dirty="0">
              <a:effectLst/>
              <a:ea typeface="Times New Roman" panose="02020603050405020304" pitchFamily="18" charset="0"/>
            </a:endParaRPr>
          </a:p>
          <a:p>
            <a:endParaRPr lang="da-DK" dirty="0"/>
          </a:p>
        </p:txBody>
      </p:sp>
      <p:pic>
        <p:nvPicPr>
          <p:cNvPr id="4" name="Billede 3" descr="Nyt år - ny proces?">
            <a:extLst>
              <a:ext uri="{FF2B5EF4-FFF2-40B4-BE49-F238E27FC236}">
                <a16:creationId xmlns:a16="http://schemas.microsoft.com/office/drawing/2014/main" id="{21345140-873E-4439-ABA8-9DA8DF86F79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467" b="32514"/>
          <a:stretch/>
        </p:blipFill>
        <p:spPr bwMode="auto">
          <a:xfrm>
            <a:off x="9504767" y="3429000"/>
            <a:ext cx="2202180" cy="272034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3091449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3A9B66C-749D-478D-AC98-3A16BE193B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a-DK" sz="3200" b="1" dirty="0"/>
              <a:t>Udviklingsfasen 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EBDCB5A4-32A1-48C2-BB33-473DB4364FE7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0" y="1825625"/>
            <a:ext cx="10515600" cy="1844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1800" spc="40" dirty="0">
                <a:solidFill>
                  <a:srgbClr val="181A21"/>
                </a:solidFill>
                <a:effectLst/>
                <a:ea typeface="Times New Roman" panose="02020603050405020304" pitchFamily="18" charset="0"/>
              </a:rPr>
              <a:t>I udviklingsfasen afprøver eleverne udtryk og tekniske muligheder, mens de udvikler deres kompetencer</a:t>
            </a:r>
            <a:r>
              <a:rPr lang="da-DK" sz="1800" spc="40" dirty="0">
                <a:solidFill>
                  <a:srgbClr val="181A21"/>
                </a:solidFill>
                <a:ea typeface="Times New Roman" panose="02020603050405020304" pitchFamily="18" charset="0"/>
              </a:rPr>
              <a:t> (både proces og produkt) </a:t>
            </a:r>
            <a:endParaRPr lang="da-DK" sz="1800" spc="40" dirty="0">
              <a:solidFill>
                <a:srgbClr val="181A21"/>
              </a:solidFill>
              <a:effectLst/>
              <a:ea typeface="Times New Roman" panose="02020603050405020304" pitchFamily="18" charset="0"/>
            </a:endParaRPr>
          </a:p>
          <a:p>
            <a:r>
              <a:rPr lang="da-DK" sz="1800" spc="40" dirty="0">
                <a:solidFill>
                  <a:srgbClr val="181A21"/>
                </a:solidFill>
                <a:effectLst/>
                <a:ea typeface="Times New Roman" panose="02020603050405020304" pitchFamily="18" charset="0"/>
              </a:rPr>
              <a:t>De udvikler deres produktdesign-idé og skitserer denne (brainstorm/mindmap), og de eksperimenterer med forskellige </a:t>
            </a:r>
            <a:r>
              <a:rPr lang="da-DK" sz="1800" spc="40" dirty="0">
                <a:solidFill>
                  <a:srgbClr val="181A21"/>
                </a:solidFill>
                <a:ea typeface="Times New Roman" panose="02020603050405020304" pitchFamily="18" charset="0"/>
              </a:rPr>
              <a:t>digitale redskaber – prøver det af – re-designer og prøver det af igen</a:t>
            </a:r>
            <a:endParaRPr lang="da-DK" sz="1800" dirty="0">
              <a:effectLst/>
              <a:ea typeface="Times New Roman" panose="02020603050405020304" pitchFamily="18" charset="0"/>
            </a:endParaRPr>
          </a:p>
          <a:p>
            <a:r>
              <a:rPr lang="da-DK" sz="1800" spc="40" dirty="0">
                <a:solidFill>
                  <a:srgbClr val="181A21"/>
                </a:solidFill>
                <a:ea typeface="Times New Roman" panose="02020603050405020304" pitchFamily="18" charset="0"/>
              </a:rPr>
              <a:t>Eleverne har nu undersøgt og udviklet muligheder, og de skal nu vurdere og udvælge, hvad der skal arbejdes videre med.</a:t>
            </a:r>
          </a:p>
        </p:txBody>
      </p:sp>
      <p:pic>
        <p:nvPicPr>
          <p:cNvPr id="2050" name="Picture 2" descr="DEN VISUELLE LÆRER">
            <a:extLst>
              <a:ext uri="{FF2B5EF4-FFF2-40B4-BE49-F238E27FC236}">
                <a16:creationId xmlns:a16="http://schemas.microsoft.com/office/drawing/2014/main" id="{9AD67F3B-BB60-422B-B7BA-3BD29E8E16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37251">
            <a:off x="7834969" y="4172506"/>
            <a:ext cx="2995558" cy="2082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73344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5D6ACC5-4BEB-4FDD-A971-EB509CC7B8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a-DK" sz="3200" b="1" dirty="0"/>
              <a:t>Præsentation – refleksion – vurdering 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C9233F4E-2D99-43D0-A22A-1DB77B94BB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da-DK" sz="1800" spc="40" dirty="0">
                <a:solidFill>
                  <a:srgbClr val="181A21"/>
                </a:solidFill>
                <a:ea typeface="Times New Roman" panose="02020603050405020304" pitchFamily="18" charset="0"/>
              </a:rPr>
              <a:t>I præsentationsfasen</a:t>
            </a:r>
            <a:r>
              <a:rPr lang="da-DK" sz="1800" b="1" spc="40" dirty="0">
                <a:solidFill>
                  <a:srgbClr val="181A21"/>
                </a:solidFill>
                <a:ea typeface="Times New Roman" panose="02020603050405020304" pitchFamily="18" charset="0"/>
              </a:rPr>
              <a:t> </a:t>
            </a:r>
            <a:r>
              <a:rPr lang="da-DK" sz="1800" spc="40" dirty="0">
                <a:solidFill>
                  <a:srgbClr val="181A21"/>
                </a:solidFill>
                <a:ea typeface="Times New Roman" panose="02020603050405020304" pitchFamily="18" charset="0"/>
              </a:rPr>
              <a:t>kommunikerer eleverne deres designprojekt til andre og reflekterer over deres læring gennem vurdering af procesarbejdet og produktet</a:t>
            </a:r>
            <a:endParaRPr lang="da-DK" sz="1800" dirty="0">
              <a:ea typeface="Times New Roman" panose="02020603050405020304" pitchFamily="18" charset="0"/>
            </a:endParaRPr>
          </a:p>
          <a:p>
            <a:r>
              <a:rPr lang="da-DK" sz="1800" spc="40" dirty="0">
                <a:solidFill>
                  <a:srgbClr val="181A21"/>
                </a:solidFill>
                <a:ea typeface="Times New Roman" panose="02020603050405020304" pitchFamily="18" charset="0"/>
              </a:rPr>
              <a:t>Refleksioner kan tage udgangspunkt i afprøvning eller implementering af produktet i autentisk sammenhæng (prøve det af på gf1-elever), og ved at sammenstille elevernes første ideer og intentioner med det endelige produkt og argumentere over til- og fravalg i processen ud fra procesmaterialet (se ”væg” i Teams, hvor eleverne deler idéer og samarbejder)</a:t>
            </a:r>
            <a:endParaRPr lang="da-DK" sz="1800" dirty="0">
              <a:ea typeface="Times New Roman" panose="02020603050405020304" pitchFamily="18" charset="0"/>
            </a:endParaRPr>
          </a:p>
          <a:p>
            <a:r>
              <a:rPr lang="da-DK" sz="1800" spc="40" dirty="0">
                <a:solidFill>
                  <a:srgbClr val="181A21"/>
                </a:solidFill>
                <a:effectLst/>
                <a:ea typeface="Times New Roman" panose="02020603050405020304" pitchFamily="18" charset="0"/>
              </a:rPr>
              <a:t>Vurdering af læreprocessen kan ske ved at integrere elevernes oplevelse af forudsætninger, mestring og udfordringer i arbejdet, og hvad der førte til det endelige produkt </a:t>
            </a:r>
          </a:p>
          <a:p>
            <a:r>
              <a:rPr lang="da-DK" sz="1800" spc="40" dirty="0">
                <a:solidFill>
                  <a:srgbClr val="181A21"/>
                </a:solidFill>
                <a:effectLst/>
                <a:ea typeface="Times New Roman" panose="02020603050405020304" pitchFamily="18" charset="0"/>
              </a:rPr>
              <a:t>Præsentationen kan ske gennem fremvisning, pitch og lign. samt eleverne i klassen skal afprøve hinandens produkter</a:t>
            </a:r>
            <a:r>
              <a:rPr lang="da-DK" sz="1800" spc="40" dirty="0">
                <a:solidFill>
                  <a:srgbClr val="181A21"/>
                </a:solidFill>
                <a:ea typeface="Times New Roman" panose="02020603050405020304" pitchFamily="18" charset="0"/>
              </a:rPr>
              <a:t>,</a:t>
            </a:r>
            <a:r>
              <a:rPr lang="da-DK" sz="1800" spc="40" dirty="0">
                <a:solidFill>
                  <a:srgbClr val="181A21"/>
                </a:solidFill>
                <a:effectLst/>
                <a:ea typeface="Times New Roman" panose="02020603050405020304" pitchFamily="18" charset="0"/>
              </a:rPr>
              <a:t> og andre elever (fx gf1) skal også afprøve disse</a:t>
            </a:r>
            <a:r>
              <a:rPr lang="da-DK" sz="1800" spc="40" dirty="0">
                <a:solidFill>
                  <a:srgbClr val="181A21"/>
                </a:solidFill>
                <a:ea typeface="Times New Roman" panose="02020603050405020304" pitchFamily="18" charset="0"/>
              </a:rPr>
              <a:t>. </a:t>
            </a:r>
            <a:endParaRPr lang="da-DK" sz="1800" spc="40" dirty="0">
              <a:solidFill>
                <a:srgbClr val="181A21"/>
              </a:solidFill>
              <a:effectLst/>
              <a:ea typeface="Times New Roman" panose="02020603050405020304" pitchFamily="18" charset="0"/>
              <a:cs typeface="Calibri"/>
            </a:endParaRPr>
          </a:p>
          <a:p>
            <a:pPr marL="0" indent="0">
              <a:buNone/>
            </a:pPr>
            <a:endParaRPr lang="da-DK" sz="1800" dirty="0">
              <a:effectLst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da-DK" dirty="0"/>
          </a:p>
        </p:txBody>
      </p:sp>
      <p:pic>
        <p:nvPicPr>
          <p:cNvPr id="3074" name="Picture 2" descr="Grafisk facilitering | OVERLAP.DK">
            <a:extLst>
              <a:ext uri="{FF2B5EF4-FFF2-40B4-BE49-F238E27FC236}">
                <a16:creationId xmlns:a16="http://schemas.microsoft.com/office/drawing/2014/main" id="{D4C1D3CA-0EEC-4E9D-800A-D377F0C028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1025" y="4862454"/>
            <a:ext cx="3922450" cy="1995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28878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18FCE3F-92E9-4C3C-990D-ED44BF214D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a-DK" sz="3200" b="1" dirty="0"/>
              <a:t>Fra passiv indlæring til aktiv indlæring 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D94B0E9B-98D9-4C3D-AC31-1C97319794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da-DK" sz="1800" b="0" i="0" dirty="0">
                <a:solidFill>
                  <a:srgbClr val="222222"/>
                </a:solidFill>
                <a:effectLst/>
              </a:rPr>
              <a:t>Læreren stiller spørgsmålene – og eleverne svarer – eleverne løser opgaver i lærebogen efterfulgt af fælles gennemgang af svar på klassen. </a:t>
            </a:r>
            <a:r>
              <a:rPr lang="da-DK" sz="1800" b="0" i="0" dirty="0" err="1">
                <a:solidFill>
                  <a:srgbClr val="222222"/>
                </a:solidFill>
                <a:effectLst/>
              </a:rPr>
              <a:t>You</a:t>
            </a:r>
            <a:r>
              <a:rPr lang="da-DK" sz="1800" b="0" i="0" dirty="0">
                <a:solidFill>
                  <a:srgbClr val="222222"/>
                </a:solidFill>
                <a:effectLst/>
              </a:rPr>
              <a:t> </a:t>
            </a:r>
            <a:r>
              <a:rPr lang="da-DK" sz="1800" b="0" i="0" dirty="0" err="1">
                <a:solidFill>
                  <a:srgbClr val="222222"/>
                </a:solidFill>
                <a:effectLst/>
              </a:rPr>
              <a:t>know</a:t>
            </a:r>
            <a:r>
              <a:rPr lang="da-DK" sz="1800" b="0" i="0" dirty="0">
                <a:solidFill>
                  <a:srgbClr val="222222"/>
                </a:solidFill>
                <a:effectLst/>
              </a:rPr>
              <a:t> the </a:t>
            </a:r>
            <a:r>
              <a:rPr lang="da-DK" sz="1800" b="0" i="0" dirty="0" err="1">
                <a:solidFill>
                  <a:srgbClr val="222222"/>
                </a:solidFill>
                <a:effectLst/>
              </a:rPr>
              <a:t>drill</a:t>
            </a:r>
            <a:r>
              <a:rPr lang="da-DK" sz="1800" dirty="0">
                <a:solidFill>
                  <a:srgbClr val="222222"/>
                </a:solidFill>
              </a:rPr>
              <a:t>…! </a:t>
            </a:r>
          </a:p>
          <a:p>
            <a:endParaRPr lang="da-DK" sz="1800" dirty="0">
              <a:solidFill>
                <a:srgbClr val="222222"/>
              </a:solidFill>
            </a:endParaRPr>
          </a:p>
          <a:p>
            <a:r>
              <a:rPr lang="da-DK" sz="1800" dirty="0">
                <a:solidFill>
                  <a:srgbClr val="222222"/>
                </a:solidFill>
              </a:rPr>
              <a:t>Men hvad nu, hvis eleverne selv skulle stille spørgsmålene, selv skulle finde svarene, og selv skulle producere lærebogsmaterialet?</a:t>
            </a:r>
            <a:endParaRPr lang="da-DK" sz="1800" b="0" i="0" dirty="0">
              <a:solidFill>
                <a:srgbClr val="222222"/>
              </a:solidFill>
              <a:effectLst/>
            </a:endParaRPr>
          </a:p>
          <a:p>
            <a:endParaRPr lang="da-DK" sz="1800" b="0" i="0" dirty="0">
              <a:solidFill>
                <a:srgbClr val="222222"/>
              </a:solidFill>
              <a:effectLst/>
            </a:endParaRPr>
          </a:p>
          <a:p>
            <a:r>
              <a:rPr lang="da-DK" sz="1800" b="0" i="0" dirty="0">
                <a:solidFill>
                  <a:srgbClr val="222222"/>
                </a:solidFill>
                <a:effectLst/>
              </a:rPr>
              <a:t>I skal selv – i grupper - opstille (del)mål, vælge indhold, planlægge og organisere egne læringsforløb, og formidle disse – til andre elever..!</a:t>
            </a:r>
          </a:p>
          <a:p>
            <a:endParaRPr lang="da-DK" sz="1800" b="0" i="0" dirty="0">
              <a:solidFill>
                <a:srgbClr val="222222"/>
              </a:solidFill>
              <a:effectLst/>
            </a:endParaRPr>
          </a:p>
        </p:txBody>
      </p:sp>
      <p:pic>
        <p:nvPicPr>
          <p:cNvPr id="5122" name="Picture 2" descr="Lab Rat Posters | Fine Art America">
            <a:extLst>
              <a:ext uri="{FF2B5EF4-FFF2-40B4-BE49-F238E27FC236}">
                <a16:creationId xmlns:a16="http://schemas.microsoft.com/office/drawing/2014/main" id="{BE22FC92-8F19-41D2-9DB4-791032826D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3900" y="4721851"/>
            <a:ext cx="2305050" cy="1900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A young rat holds a transparent placard in its paws.">
            <a:extLst>
              <a:ext uri="{FF2B5EF4-FFF2-40B4-BE49-F238E27FC236}">
                <a16:creationId xmlns:a16="http://schemas.microsoft.com/office/drawing/2014/main" id="{04175D2B-DFFC-44C1-B40D-E388B7A208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9273" y="4721851"/>
            <a:ext cx="2533650" cy="1900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Billede 5" descr="White rat. White laboratory rat on grey background , #sponsored, #rat,  #White, #laboratory, #background, #grey #ad | Pet rats, Pet rodents, Cute  rats">
            <a:extLst>
              <a:ext uri="{FF2B5EF4-FFF2-40B4-BE49-F238E27FC236}">
                <a16:creationId xmlns:a16="http://schemas.microsoft.com/office/drawing/2014/main" id="{D01E31B2-6D25-4A0A-BF06-06F25E35A8F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21901" b="27021"/>
          <a:stretch/>
        </p:blipFill>
        <p:spPr bwMode="auto">
          <a:xfrm>
            <a:off x="9793245" y="4721851"/>
            <a:ext cx="1560555" cy="197643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4602339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A0CF06A-BE6C-478E-9F67-24F684EA53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a-DK" sz="3200" b="1" dirty="0"/>
              <a:t>Jeres opgave består i… - oplæg til de ”gamle” elever 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6CD6C060-00E7-4DCB-B026-38A0CC4C5B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a-DK" sz="1800" dirty="0"/>
              <a:t>Vi vil gerne bede om jeres hjælp til at byde nye elever velkommen på skolen og føre dem ind i erhvervsskoleverdenen på en tryg, interessant og engagerende måde</a:t>
            </a:r>
          </a:p>
          <a:p>
            <a:r>
              <a:rPr lang="da-DK" sz="1800" dirty="0"/>
              <a:t>I kan selv – i et eller andet omfang - få indflydelse på, hvordan I vælger at gøre dette. I kan få indflydelse på: 1) emne, 2) arbejdsform 3) formidling – eneste krav er, at I skal arbejde i grupper, og I skal anvende et 2.0 værktøj </a:t>
            </a:r>
          </a:p>
          <a:p>
            <a:r>
              <a:rPr lang="da-DK" sz="1800" dirty="0"/>
              <a:t>Arbejdet skal foregå i puljetimerne, og I skal producere materialer til de nye gf1-elever, som omhandler enten faglige eller sociale emner med fokus på overgangen fra folkeskole til en erhvervsuddannelse </a:t>
            </a:r>
          </a:p>
          <a:p>
            <a:r>
              <a:rPr lang="da-DK" sz="1800" dirty="0"/>
              <a:t>”</a:t>
            </a:r>
            <a:r>
              <a:rPr lang="da-DK" sz="1800" dirty="0" err="1"/>
              <a:t>What’s</a:t>
            </a:r>
            <a:r>
              <a:rPr lang="da-DK" sz="1800" dirty="0"/>
              <a:t> in it for </a:t>
            </a:r>
            <a:r>
              <a:rPr lang="da-DK" sz="1800" dirty="0" err="1"/>
              <a:t>you</a:t>
            </a:r>
            <a:r>
              <a:rPr lang="da-DK" sz="1800" dirty="0"/>
              <a:t>?” – I arbejder på en ny måde, som afspejler den virkelighed, som I skal ud i lige om lidt, I får stor (med)indflydelse, I lærer en masse om både proces og produkt, I skærper jeres personlige og sociale kompetencer, I får erfaringer med at bruge nogle nye 2.0-værktøjer, og I har det (forhåbentligt) sjovt imens..</a:t>
            </a:r>
          </a:p>
          <a:p>
            <a:r>
              <a:rPr lang="da-DK" sz="1800" dirty="0"/>
              <a:t>Er I med? </a:t>
            </a:r>
          </a:p>
        </p:txBody>
      </p:sp>
    </p:spTree>
    <p:extLst>
      <p:ext uri="{BB962C8B-B14F-4D97-AF65-F5344CB8AC3E}">
        <p14:creationId xmlns:p14="http://schemas.microsoft.com/office/powerpoint/2010/main" val="2439828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AD50CAC-6BCB-4431-A896-506D64C104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a-DK" sz="3200" b="1" dirty="0"/>
              <a:t>Krav til formidling 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77904B15-CD91-45E5-B055-ABE3E9B23B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marL="0" indent="0">
              <a:buNone/>
            </a:pPr>
            <a:r>
              <a:rPr lang="da-DK" sz="1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Jeg forestiller mig:</a:t>
            </a:r>
          </a:p>
          <a:p>
            <a:r>
              <a:rPr lang="da-DK" sz="1900" dirty="0">
                <a:effectLst/>
                <a:latin typeface="Calibri"/>
                <a:ea typeface="Calibri" panose="020F0502020204030204" pitchFamily="34" charset="0"/>
                <a:cs typeface="Times New Roman"/>
              </a:rPr>
              <a:t>Korte og præcise indslag på få minutter (tænk på</a:t>
            </a:r>
            <a:r>
              <a:rPr lang="da-DK" sz="1900" dirty="0">
                <a:latin typeface="Calibri"/>
                <a:ea typeface="Calibri" panose="020F0502020204030204" pitchFamily="34" charset="0"/>
                <a:cs typeface="Times New Roman"/>
              </a:rPr>
              <a:t>,</a:t>
            </a:r>
            <a:r>
              <a:rPr lang="da-DK" sz="1900" dirty="0">
                <a:effectLst/>
                <a:latin typeface="Calibri"/>
                <a:ea typeface="Calibri" panose="020F0502020204030204" pitchFamily="34" charset="0"/>
                <a:cs typeface="Times New Roman"/>
              </a:rPr>
              <a:t> hvor længe du selv kan holde fokus?)</a:t>
            </a:r>
            <a:r>
              <a:rPr lang="da-DK" sz="1900" dirty="0">
                <a:latin typeface="Calibri"/>
                <a:ea typeface="Calibri" panose="020F0502020204030204" pitchFamily="34" charset="0"/>
                <a:cs typeface="Times New Roman"/>
              </a:rPr>
              <a:t> </a:t>
            </a:r>
            <a:endParaRPr lang="da-DK" sz="1900" dirty="0">
              <a:effectLst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da-DK" sz="1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Præsenter emnet/problemstillingen </a:t>
            </a:r>
          </a:p>
          <a:p>
            <a:pPr lvl="1"/>
            <a:r>
              <a:rPr lang="da-DK" sz="1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Før, under og efter samt en liste med gode råd </a:t>
            </a:r>
          </a:p>
          <a:p>
            <a:r>
              <a:rPr lang="da-DK" sz="1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Det er muligt at lave både meget </a:t>
            </a:r>
            <a:r>
              <a:rPr lang="da-DK" sz="19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stilladseret</a:t>
            </a:r>
            <a:r>
              <a:rPr lang="da-DK" sz="1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/skematisk formidling efter opskriften: </a:t>
            </a:r>
          </a:p>
          <a:p>
            <a:pPr lvl="1"/>
            <a:r>
              <a:rPr lang="da-DK" sz="1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Tydelig og sigende overskrift </a:t>
            </a:r>
          </a:p>
          <a:p>
            <a:pPr lvl="1"/>
            <a:r>
              <a:rPr lang="da-DK" sz="1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Intro </a:t>
            </a:r>
          </a:p>
          <a:p>
            <a:pPr lvl="1"/>
            <a:r>
              <a:rPr lang="da-DK" sz="1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Præsentation af problemstilling </a:t>
            </a:r>
          </a:p>
          <a:p>
            <a:pPr lvl="1"/>
            <a:r>
              <a:rPr lang="da-DK" sz="1900" dirty="0">
                <a:effectLst/>
                <a:latin typeface="Calibri"/>
                <a:ea typeface="Calibri" panose="020F0502020204030204" pitchFamily="34" charset="0"/>
                <a:cs typeface="Times New Roman"/>
              </a:rPr>
              <a:t>Mulighed for at fastholde indhold hos tilhørerne – evt. et vedlagt ark med bullets eller </a:t>
            </a:r>
            <a:r>
              <a:rPr lang="da-DK" sz="1900" dirty="0">
                <a:latin typeface="Calibri"/>
                <a:ea typeface="Calibri" panose="020F0502020204030204" pitchFamily="34" charset="0"/>
                <a:cs typeface="Times New Roman"/>
              </a:rPr>
              <a:t>Facebook-video med kort med tekst på og lign. </a:t>
            </a:r>
            <a:endParaRPr lang="da-DK" sz="1900" dirty="0"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/>
            <a:r>
              <a:rPr lang="da-DK" sz="1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Opsummering </a:t>
            </a:r>
            <a:endParaRPr lang="da-DK" sz="1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da-DK" sz="1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Eller I kan slå jer løs og selv bestemme… </a:t>
            </a:r>
          </a:p>
          <a:p>
            <a:r>
              <a:rPr lang="da-DK" sz="1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skal – til sammen – kunne udfylde ca. 70 min., så der skal være supplerende opgaver eller quizzes eller lign. – modtagern</a:t>
            </a:r>
            <a:r>
              <a:rPr lang="da-DK" sz="1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 skal kunne få vished for, om de nu har lært det, som de skulle fx gennem selvrettende quizzer </a:t>
            </a:r>
          </a:p>
          <a:p>
            <a:r>
              <a:rPr lang="da-DK" sz="1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Slutproduktet skal kunne afspilles af modtagerne uden yderligere instruktion end den, som I giver – og 2.0 værktøjet skal umiddelbart være tilgængeligt uden, at man skal oprette en profil osv. </a:t>
            </a:r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594103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E84550F-0D9F-4E25-96E1-0B27FBA284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a-DK" sz="3200" b="1" dirty="0"/>
              <a:t>Teori – </a:t>
            </a:r>
            <a:r>
              <a:rPr lang="da-DK" sz="3200" b="1" dirty="0" err="1"/>
              <a:t>Gilly</a:t>
            </a:r>
            <a:r>
              <a:rPr lang="da-DK" sz="3200" b="1" dirty="0"/>
              <a:t> Salmon – 5 stage model 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71CBA2D9-C872-4A19-970D-D3DA6CD86C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a-DK" sz="1800" dirty="0">
                <a:hlinkClick r:id="rId2"/>
              </a:rPr>
              <a:t>https://www.gillysalmon.com/five-stage-model.html</a:t>
            </a:r>
            <a:endParaRPr lang="da-DK" sz="1800" dirty="0"/>
          </a:p>
          <a:p>
            <a:pPr marL="0" indent="0">
              <a:buNone/>
            </a:pPr>
            <a:endParaRPr lang="da-DK" sz="1800" dirty="0"/>
          </a:p>
        </p:txBody>
      </p:sp>
      <p:pic>
        <p:nvPicPr>
          <p:cNvPr id="4" name="Billede 3" descr="5 trins modellen">
            <a:extLst>
              <a:ext uri="{FF2B5EF4-FFF2-40B4-BE49-F238E27FC236}">
                <a16:creationId xmlns:a16="http://schemas.microsoft.com/office/drawing/2014/main" id="{28070A87-B837-4689-9A04-57B9557B53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0329" y="2552890"/>
            <a:ext cx="4895850" cy="190611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kstfelt 5">
            <a:extLst>
              <a:ext uri="{FF2B5EF4-FFF2-40B4-BE49-F238E27FC236}">
                <a16:creationId xmlns:a16="http://schemas.microsoft.com/office/drawing/2014/main" id="{A94FA92F-62F7-4A75-8751-E31D64F5471C}"/>
              </a:ext>
            </a:extLst>
          </p:cNvPr>
          <p:cNvSpPr txBox="1"/>
          <p:nvPr/>
        </p:nvSpPr>
        <p:spPr>
          <a:xfrm>
            <a:off x="6447571" y="1786630"/>
            <a:ext cx="6094520" cy="375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a-DK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http://www.virtuella.dk/2017/12/06/5-trins-modellen/</a:t>
            </a:r>
            <a:endParaRPr lang="da-DK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Five Stage Model - Gilly Salmon">
            <a:extLst>
              <a:ext uri="{FF2B5EF4-FFF2-40B4-BE49-F238E27FC236}">
                <a16:creationId xmlns:a16="http://schemas.microsoft.com/office/drawing/2014/main" id="{094BF72B-BBFE-48E4-8CD0-2D930B0AAA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552890"/>
            <a:ext cx="4895850" cy="3114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kstfelt 13">
            <a:extLst>
              <a:ext uri="{FF2B5EF4-FFF2-40B4-BE49-F238E27FC236}">
                <a16:creationId xmlns:a16="http://schemas.microsoft.com/office/drawing/2014/main" id="{46644828-50E3-4A7F-9E68-0E3868BDE967}"/>
              </a:ext>
            </a:extLst>
          </p:cNvPr>
          <p:cNvSpPr txBox="1"/>
          <p:nvPr/>
        </p:nvSpPr>
        <p:spPr>
          <a:xfrm>
            <a:off x="6522220" y="5015547"/>
            <a:ext cx="5274652" cy="1477328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da-DK" dirty="0"/>
              <a:t>Motivation for godt samarbejde og fair behandling af hinanden </a:t>
            </a:r>
          </a:p>
          <a:p>
            <a:r>
              <a:rPr lang="da-DK" dirty="0">
                <a:hlinkClick r:id="rId6"/>
              </a:rPr>
              <a:t>https://www.youtube.com/watch?v=fxsPMHY3H3k</a:t>
            </a:r>
            <a:endParaRPr lang="da-DK" dirty="0"/>
          </a:p>
          <a:p>
            <a:r>
              <a:rPr lang="da-DK" dirty="0">
                <a:hlinkClick r:id="rId7"/>
              </a:rPr>
              <a:t>https://www.youtube.com/watch?v=-KSryJXDpZo</a:t>
            </a:r>
            <a:endParaRPr lang="da-DK" dirty="0"/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5484135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4505DB2-55D6-469C-AD9C-8E43EA3B2B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a-DK" sz="3200" b="1" dirty="0"/>
              <a:t>Eksempler på emner 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1C99380A-0DC0-4201-9604-8061DD895F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da-DK" sz="1800" dirty="0"/>
              <a:t>1. Personlig målsætning – fra folkeskole til erhvervsuddannelse (faglig stolthed, selvtillid, interesser, mål etc.) </a:t>
            </a:r>
          </a:p>
          <a:p>
            <a:pPr marL="0" indent="0">
              <a:buNone/>
            </a:pPr>
            <a:r>
              <a:rPr lang="da-DK" sz="1800" dirty="0"/>
              <a:t>2. Gode studievaner (motivation, koncentration, engageret og selvstændig læring, ugeplan etc.) </a:t>
            </a:r>
          </a:p>
          <a:p>
            <a:pPr marL="0" indent="0">
              <a:buNone/>
            </a:pPr>
            <a:r>
              <a:rPr lang="da-DK" sz="1800" dirty="0"/>
              <a:t>3. Det gode gruppearbejde (fordele og ulemper, læringsstile, giraf/ulvesprog etc.) </a:t>
            </a:r>
          </a:p>
          <a:p>
            <a:pPr marL="0" indent="0">
              <a:buNone/>
            </a:pPr>
            <a:r>
              <a:rPr lang="da-DK" sz="1800" dirty="0"/>
              <a:t>4. Studieteknik (</a:t>
            </a:r>
            <a:r>
              <a:rPr lang="da-DK" sz="1800" dirty="0" err="1"/>
              <a:t>notetagning</a:t>
            </a:r>
            <a:r>
              <a:rPr lang="da-DK" sz="1800" dirty="0"/>
              <a:t>, grafisk facilitering, mnemoteknikker) </a:t>
            </a:r>
          </a:p>
          <a:p>
            <a:pPr marL="0" indent="0">
              <a:buNone/>
            </a:pPr>
            <a:r>
              <a:rPr lang="da-DK" sz="1800" dirty="0"/>
              <a:t>5. Studieteknik (læsning, læseteknikker/læsemetoder, læseformål) </a:t>
            </a:r>
          </a:p>
          <a:p>
            <a:pPr marL="0" indent="0">
              <a:buNone/>
            </a:pPr>
            <a:r>
              <a:rPr lang="da-DK" sz="1800" dirty="0"/>
              <a:t>6. Studieteknik (den gode mundtlige præsentation, argumentation, kropssprog, sprog og stil, afsender og modtager) </a:t>
            </a:r>
          </a:p>
          <a:p>
            <a:pPr marL="0" indent="0">
              <a:buNone/>
            </a:pPr>
            <a:r>
              <a:rPr lang="da-DK" sz="1800" dirty="0"/>
              <a:t>7. Studieteknik (den gode skriftlige præsentation, stilladsering, disposition) </a:t>
            </a:r>
          </a:p>
          <a:p>
            <a:pPr marL="0" indent="0">
              <a:buNone/>
            </a:pPr>
            <a:r>
              <a:rPr lang="da-DK" sz="1800" dirty="0"/>
              <a:t>8. Om eksamen (</a:t>
            </a:r>
            <a:r>
              <a:rPr lang="da-DK" sz="1800" dirty="0" err="1"/>
              <a:t>caseeksamen</a:t>
            </a:r>
            <a:r>
              <a:rPr lang="da-DK" sz="1800" dirty="0"/>
              <a:t>, taksonomi, </a:t>
            </a:r>
            <a:r>
              <a:rPr lang="da-DK" sz="1800" dirty="0" err="1"/>
              <a:t>talekort</a:t>
            </a:r>
            <a:r>
              <a:rPr lang="da-DK" sz="1800" dirty="0"/>
              <a:t>, disposition, (selv)evaluering, bedømmelse) </a:t>
            </a:r>
          </a:p>
          <a:p>
            <a:pPr marL="0" indent="0">
              <a:buNone/>
            </a:pPr>
            <a:r>
              <a:rPr lang="da-DK" sz="1800" dirty="0"/>
              <a:t>9. Opgaveskrivning (opbygning, problemformulering, layout, fodnoter og kildeliste)  </a:t>
            </a:r>
          </a:p>
          <a:p>
            <a:pPr marL="0" indent="0">
              <a:buNone/>
            </a:pPr>
            <a:r>
              <a:rPr lang="da-DK" sz="1800" dirty="0"/>
              <a:t>10. Grammatik (engelsk og dansk, </a:t>
            </a:r>
            <a:r>
              <a:rPr lang="da-DK" sz="1800" dirty="0" err="1"/>
              <a:t>escape</a:t>
            </a:r>
            <a:r>
              <a:rPr lang="da-DK" sz="1800" dirty="0"/>
              <a:t> </a:t>
            </a:r>
            <a:r>
              <a:rPr lang="da-DK" sz="1800" dirty="0" err="1"/>
              <a:t>room</a:t>
            </a:r>
            <a:r>
              <a:rPr lang="da-DK" sz="1800" dirty="0"/>
              <a:t>, typiske fejl) </a:t>
            </a:r>
          </a:p>
          <a:p>
            <a:pPr marL="0" indent="0">
              <a:buNone/>
            </a:pPr>
            <a:r>
              <a:rPr lang="da-DK" sz="1800" dirty="0"/>
              <a:t>11. Andet.</a:t>
            </a:r>
            <a:endParaRPr lang="da-DK" sz="18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651544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F582C51-7E13-402B-B9DA-DDEBEE5EB2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a-DK" sz="3200" b="1" dirty="0"/>
              <a:t>Eksempler 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0415B97F-A44F-4FBE-AAA9-7B669BFF8B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a-DK" sz="1800" dirty="0"/>
              <a:t>Eksempler på læringsværktøjer: </a:t>
            </a:r>
          </a:p>
          <a:p>
            <a:r>
              <a:rPr lang="da-DK" sz="1800" dirty="0"/>
              <a:t>Indledning - </a:t>
            </a:r>
            <a:r>
              <a:rPr lang="da-DK" sz="1800" dirty="0">
                <a:hlinkClick r:id="rId2"/>
              </a:rPr>
              <a:t>Sådan skriver du en god indledning – YouTube</a:t>
            </a:r>
            <a:endParaRPr lang="da-DK" sz="1800" dirty="0"/>
          </a:p>
          <a:p>
            <a:r>
              <a:rPr lang="da-DK" sz="1800" dirty="0"/>
              <a:t>PC-spil om appelformer - </a:t>
            </a:r>
            <a:r>
              <a:rPr lang="da-DK" sz="1800" u="sng" dirty="0">
                <a:solidFill>
                  <a:srgbClr val="0563C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http://www.classtools.net/mob/quiz_11/Anes_quiz_om_appelformer__sqn3O.htm</a:t>
            </a:r>
            <a:endParaRPr lang="da-DK" sz="1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da-DK" sz="1800" dirty="0"/>
              <a:t>Escape Room om grammatik - </a:t>
            </a:r>
            <a:r>
              <a:rPr lang="da-DK" sz="1800" dirty="0">
                <a:hlinkClick r:id="rId4"/>
              </a:rPr>
              <a:t>https://docs.google.com/forms/d/1NV28kLWKoJCmRMvZvgNJKipMD4N3javUL5PKLHFWMiY/edit</a:t>
            </a:r>
            <a:endParaRPr lang="da-DK" sz="1800" dirty="0"/>
          </a:p>
          <a:p>
            <a:r>
              <a:rPr lang="da-DK" sz="1800" dirty="0"/>
              <a:t>”Hængt mand”–spil (med egen ord) </a:t>
            </a:r>
            <a:r>
              <a:rPr lang="da-DK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https://hangmanwords.com/play/custom?g=QWR2b2thdHNla3JldCVDMyVBNnIlMjAlMEFOZWdsZWxha25hdm5naXZlciUwQVNhbGdzYXNzaXN0ZW50JTIwJTBBRGVsZmludHIlQzMlQTZuZXIlMjAlMEFIYW5kZWxzYXNzaXN0ZW50JTIwJTBBTCVDMyVBNmdlc2VrcmV0JUMzJUE2ciUyMCUwQUh1bmRlbWFkc3Rlc3RlciUyMCUwQUZpbmFuc2Fzc2lzdGVudCUyMCUwQUhhdmZydWUlMjAlMEFFdmVudGtvb3JkaW5hdG9yJTIwJTBBVmFuZHJ1dHNqZWJhbmV0ZXN0ZXIlMjAlMEFCbG9tc3RlcmRla29yYXQlQzMlQjhyJTIwJTBBU2VuZ2V0ZXN0ZXIlMjAlMEFTcGVkaXQlQzMlQjhyJTIwJTBBRGVrb3JhdCVDMyVCOHIlMjA=</a:t>
            </a:r>
            <a:endParaRPr lang="da-DK" sz="1800" u="sng" dirty="0">
              <a:solidFill>
                <a:srgbClr val="0563C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da-DK" sz="1800" dirty="0"/>
              <a:t>Rebus-generator - </a:t>
            </a:r>
            <a:r>
              <a:rPr lang="da-DK" sz="1800" dirty="0">
                <a:hlinkClick r:id="rId6"/>
              </a:rPr>
              <a:t>https://www.alexanderbandfanklub.dk/rebus/rebus.html</a:t>
            </a:r>
            <a:endParaRPr lang="da-DK" sz="1800" dirty="0"/>
          </a:p>
          <a:p>
            <a:pPr marL="0" indent="0">
              <a:buNone/>
            </a:pPr>
            <a:endParaRPr lang="da-DK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da-DK" sz="1800" dirty="0"/>
          </a:p>
        </p:txBody>
      </p:sp>
    </p:spTree>
    <p:extLst>
      <p:ext uri="{BB962C8B-B14F-4D97-AF65-F5344CB8AC3E}">
        <p14:creationId xmlns:p14="http://schemas.microsoft.com/office/powerpoint/2010/main" val="39976719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2E63244-6608-42F1-81F7-98CB64DA8D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a-DK" sz="3200" b="1" dirty="0"/>
              <a:t>Eksempler på 2.0 værktøjer + kreative læringselementer I 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B8C85F19-DBC0-4757-B039-03350024A1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Bitmoji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				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Podcast </a:t>
            </a:r>
            <a:endParaRPr lang="da-DK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Escape Room 				Screen cast o Matic</a:t>
            </a:r>
            <a:endParaRPr lang="da-DK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Video					</a:t>
            </a:r>
            <a:r>
              <a:rPr lang="da-DK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Tag billeder/video og forklar </a:t>
            </a:r>
            <a:endParaRPr lang="en-US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PC-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spil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		 			</a:t>
            </a:r>
            <a:r>
              <a:rPr lang="da-DK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Grafisk facilitering (tegne på vinduer, tavler)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a-DK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Digitale quizzer/</a:t>
            </a:r>
            <a:r>
              <a:rPr lang="da-DK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selvretttende</a:t>
            </a:r>
            <a:r>
              <a:rPr lang="da-DK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quizzer 	”Teaser”/</a:t>
            </a:r>
            <a:r>
              <a:rPr lang="da-DK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pick</a:t>
            </a:r>
            <a:r>
              <a:rPr lang="da-DK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me up videoer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a-DK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Tegneseriebilleder fx Ander And		 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Emoji </a:t>
            </a:r>
            <a:endParaRPr lang="da-DK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Rebus 					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Woop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da-DK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Prezi 					Jeopardy 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Kahoot/Socrative 			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Lydklip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lydeffekter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da-DK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da-DK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da-DK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da-DK" sz="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da-DK" sz="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da-DK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da-DK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da-DK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da-DK" sz="1800" dirty="0"/>
          </a:p>
        </p:txBody>
      </p:sp>
    </p:spTree>
    <p:extLst>
      <p:ext uri="{BB962C8B-B14F-4D97-AF65-F5344CB8AC3E}">
        <p14:creationId xmlns:p14="http://schemas.microsoft.com/office/powerpoint/2010/main" val="23650733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E7801FC-56F5-41DE-A64C-4E757CEA5C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r>
              <a:rPr lang="da-DK" sz="3200" b="1" dirty="0"/>
              <a:t>Eksempler på 2.0 værktøjer + kreative læringselementer II </a:t>
            </a:r>
            <a:endParaRPr lang="da-DK" sz="3200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FFEBFB04-4D02-4387-AC6C-999F91C9DE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3610" y="1106533"/>
            <a:ext cx="10515600" cy="4921404"/>
          </a:xfrm>
        </p:spPr>
        <p:txBody>
          <a:bodyPr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Krydsord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Crossword Puzzle Maker with Text or Images (toolsforeducators.com)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Certifikater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diplomer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Free school award maker (123certificates.com)</a:t>
            </a:r>
            <a:endParaRPr lang="da-DK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Timers –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stopur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og count down - </a:t>
            </a: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Online Stopwatch (online-stopwatch.com)</a:t>
            </a:r>
            <a:r>
              <a:rPr lang="da-DK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a-DK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Tip en 13’ner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a-DK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Trivial i menneskeform Teater/rollespil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a-DK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Interviews på video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a-DK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Begrebsbingo/repetitionsbingo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a-DK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Byg din egen Bent (underviser som påklædningsdukke)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a-DK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Wikipedia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a-DK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Selfieopgave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a-DK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Tegn og gæt 		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da-DK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da-DK" sz="1800" dirty="0"/>
          </a:p>
        </p:txBody>
      </p:sp>
      <p:pic>
        <p:nvPicPr>
          <p:cNvPr id="4" name="Billede 3" descr="Et billede, der indeholder tekst&#10;&#10;Automatisk genereret beskrivelse">
            <a:extLst>
              <a:ext uri="{FF2B5EF4-FFF2-40B4-BE49-F238E27FC236}">
                <a16:creationId xmlns:a16="http://schemas.microsoft.com/office/drawing/2014/main" id="{0F948F3A-DA82-4780-B1D3-143CE293336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1410" y="2849869"/>
            <a:ext cx="5715000" cy="18135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229911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DD4EBFFD5AF58045862BB8DB17534C85" ma:contentTypeVersion="7" ma:contentTypeDescription="Opret et nyt dokument." ma:contentTypeScope="" ma:versionID="066d976b4deef6658886a827c1a1e235">
  <xsd:schema xmlns:xsd="http://www.w3.org/2001/XMLSchema" xmlns:xs="http://www.w3.org/2001/XMLSchema" xmlns:p="http://schemas.microsoft.com/office/2006/metadata/properties" xmlns:ns2="5488ac8d-c02f-4f76-a1ee-0ca750596abe" xmlns:ns3="c565068c-9bae-442d-9c88-9f1bfb297f9f" targetNamespace="http://schemas.microsoft.com/office/2006/metadata/properties" ma:root="true" ma:fieldsID="ee72ab7d261719bd2c323b5dd64ed71f" ns2:_="" ns3:_="">
    <xsd:import namespace="5488ac8d-c02f-4f76-a1ee-0ca750596abe"/>
    <xsd:import namespace="c565068c-9bae-442d-9c88-9f1bfb297f9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MediaServiceSearchPropertie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488ac8d-c02f-4f76-a1ee-0ca750596ab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1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565068c-9bae-442d-9c88-9f1bfb297f9f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Delt med detaljer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dhol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C77856A-1C2B-4B70-A695-B1C448CC8C1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00E009E-8638-4223-AA85-C0A520DC153A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4EDE9418-BA8E-4E21-94CB-EE15082A5C1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488ac8d-c02f-4f76-a1ee-0ca750596abe"/>
    <ds:schemaRef ds:uri="c565068c-9bae-442d-9c88-9f1bfb297f9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115</TotalTime>
  <Words>1652</Words>
  <Application>Microsoft Office PowerPoint</Application>
  <PresentationFormat>Widescreen</PresentationFormat>
  <Paragraphs>162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Office-tema</vt:lpstr>
      <vt:lpstr>Undervisningsforsøg </vt:lpstr>
      <vt:lpstr>Fra passiv indlæring til aktiv indlæring </vt:lpstr>
      <vt:lpstr>Jeres opgave består i… - oplæg til de ”gamle” elever </vt:lpstr>
      <vt:lpstr>Krav til formidling </vt:lpstr>
      <vt:lpstr>Teori – Gilly Salmon – 5 stage model </vt:lpstr>
      <vt:lpstr>Eksempler på emner </vt:lpstr>
      <vt:lpstr>Eksempler </vt:lpstr>
      <vt:lpstr>Eksempler på 2.0 værktøjer + kreative læringselementer I </vt:lpstr>
      <vt:lpstr>Eksempler på 2.0 værktøjer + kreative læringselementer II </vt:lpstr>
      <vt:lpstr>PowerPoint Presentation</vt:lpstr>
      <vt:lpstr>PowerPoint Presentation</vt:lpstr>
      <vt:lpstr>Undersøge </vt:lpstr>
      <vt:lpstr>Problemstilling </vt:lpstr>
      <vt:lpstr>Udviklingsfasen </vt:lpstr>
      <vt:lpstr>Præsentation – refleksion – vurdering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Undervisningsforsøg</dc:title>
  <dc:creator>Ane Stine Klein Knudsen</dc:creator>
  <cp:lastModifiedBy>Ane Stine Klein Knudsen</cp:lastModifiedBy>
  <cp:revision>25</cp:revision>
  <dcterms:created xsi:type="dcterms:W3CDTF">2021-11-13T17:33:40Z</dcterms:created>
  <dcterms:modified xsi:type="dcterms:W3CDTF">2023-03-15T10:22:52Z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0x010100DD4EBFFD5AF58045862BB8DB17534C85</vt:lpwstr>
  </property>
</Properties>
</file>